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5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75" r:id="rId14"/>
    <p:sldId id="274" r:id="rId15"/>
    <p:sldId id="273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</p:sldIdLst>
  <p:sldSz cx="6858000" cy="9144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6176" autoAdjust="0"/>
    <p:restoredTop sz="94660"/>
  </p:normalViewPr>
  <p:slideViewPr>
    <p:cSldViewPr>
      <p:cViewPr varScale="1">
        <p:scale>
          <a:sx n="56" d="100"/>
          <a:sy n="56" d="100"/>
        </p:scale>
        <p:origin x="2718" y="84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517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9B9968E0-10A5-41CF-AC8E-1AC36756C8A7}" type="datetimeFigureOut">
              <a:rPr lang="en-US" smtClean="0"/>
              <a:t>4/17/2025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197100" y="696913"/>
            <a:ext cx="2616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9973844D-93D0-4D38-A3BF-50D6E1C1DF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11853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1B878-16DD-4421-9683-B1158E3F34D2}" type="datetime1">
              <a:rPr lang="en-US" smtClean="0"/>
              <a:t>4/17/2025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2AD75-3297-4387-98E2-0A288EF899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53751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01757-235D-40DB-A65B-107EE0535356}" type="datetime1">
              <a:rPr lang="en-US" smtClean="0"/>
              <a:t>4/17/2025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2AD75-3297-4387-98E2-0A288EF899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83592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9B7C5-8DCF-4FF2-8A2F-49A247A27E6B}" type="datetime1">
              <a:rPr lang="en-US" smtClean="0"/>
              <a:t>4/17/2025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2AD75-3297-4387-98E2-0A288EF899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35017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FFE2-5206-4893-A274-BEA80A434F87}" type="datetime1">
              <a:rPr lang="en-US" smtClean="0"/>
              <a:t>4/17/2025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2AD75-3297-4387-98E2-0A288EF899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0540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EF158-9EE8-4B94-86DD-1D083A1ADA6A}" type="datetime1">
              <a:rPr lang="en-US" smtClean="0"/>
              <a:t>4/17/2025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2AD75-3297-4387-98E2-0A288EF899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00579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E8BB7-109F-491B-89FC-5F1CB3AF815C}" type="datetime1">
              <a:rPr lang="en-US" smtClean="0"/>
              <a:t>4/17/2025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2AD75-3297-4387-98E2-0A288EF899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16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09A6AC-0E0F-4CF2-9DED-C6B1EFA04DD5}" type="datetime1">
              <a:rPr lang="en-US" smtClean="0"/>
              <a:t>4/17/2025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2AD75-3297-4387-98E2-0A288EF899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60044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AB245-2504-4ED2-97FA-C42837C1CB9D}" type="datetime1">
              <a:rPr lang="en-US" smtClean="0"/>
              <a:t>4/17/2025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2AD75-3297-4387-98E2-0A288EF899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38069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C0971-7AC9-4EAC-84DD-35787DD5B067}" type="datetime1">
              <a:rPr lang="en-US" smtClean="0"/>
              <a:t>4/17/2025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2AD75-3297-4387-98E2-0A288EF899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13578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61507-DA31-4B94-B7A8-75DB45E95D4E}" type="datetime1">
              <a:rPr lang="en-US" smtClean="0"/>
              <a:t>4/17/2025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2AD75-3297-4387-98E2-0A288EF899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36061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DBC30D-4C1B-4715-BD04-7FD072C9A9FB}" type="datetime1">
              <a:rPr lang="en-US" smtClean="0"/>
              <a:t>4/17/2025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2AD75-3297-4387-98E2-0A288EF899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54398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439904-D238-4914-89E4-C93FCDE299F1}" type="datetime1">
              <a:rPr lang="en-US" smtClean="0"/>
              <a:t>4/17/2025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52AD75-3297-4387-98E2-0A288EF899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05430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9" name="Picture 1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181471"/>
            <a:ext cx="1420813" cy="239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381000" y="415159"/>
            <a:ext cx="6172200" cy="8153400"/>
          </a:xfrm>
          <a:prstGeom prst="rect">
            <a:avLst/>
          </a:prstGeom>
          <a:noFill/>
          <a:ln w="63500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8100">
                <a:solidFill>
                  <a:schemeClr val="tx1"/>
                </a:solidFill>
                <a:prstDash val="sysDot"/>
              </a:ln>
              <a:noFill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81000" y="524540"/>
            <a:ext cx="5257800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u="sng" dirty="0"/>
              <a:t>Read the multiple choice question, make a claim and develop a written explanation.</a:t>
            </a:r>
          </a:p>
          <a:p>
            <a:endParaRPr lang="en-US" sz="1100" dirty="0"/>
          </a:p>
          <a:p>
            <a:r>
              <a:rPr lang="en-US" sz="1100" dirty="0"/>
              <a:t>A fourth-grader in Florida is doing an experiment in her class. At the same time, a </a:t>
            </a:r>
          </a:p>
          <a:p>
            <a:r>
              <a:rPr lang="en-US" sz="1100" dirty="0"/>
              <a:t>fourth-grader in China is getting a good night’s sleep. What is responsible for it being daytime in Florida while it is nighttime in China?</a:t>
            </a:r>
          </a:p>
          <a:p>
            <a:endParaRPr lang="en-US" sz="1100" dirty="0"/>
          </a:p>
          <a:p>
            <a:pPr marL="228600" indent="-228600">
              <a:buAutoNum type="alphaUcPeriod"/>
            </a:pPr>
            <a:r>
              <a:rPr lang="en-US" sz="1100" dirty="0"/>
              <a:t>Earth’s rotation</a:t>
            </a:r>
          </a:p>
          <a:p>
            <a:pPr marL="228600" indent="-228600">
              <a:buAutoNum type="alphaUcPeriod"/>
            </a:pPr>
            <a:r>
              <a:rPr lang="en-US" sz="1100" dirty="0"/>
              <a:t>Earth’s revolution</a:t>
            </a:r>
          </a:p>
          <a:p>
            <a:pPr marL="228600" indent="-228600">
              <a:buAutoNum type="alphaUcPeriod"/>
            </a:pPr>
            <a:r>
              <a:rPr lang="en-US" sz="1100" dirty="0"/>
              <a:t>Moon’s revolution</a:t>
            </a:r>
          </a:p>
          <a:p>
            <a:pPr marL="228600" indent="-228600">
              <a:buAutoNum type="alphaUcPeriod"/>
            </a:pPr>
            <a:r>
              <a:rPr lang="en-US" sz="1100" dirty="0"/>
              <a:t>Earth’s path as it orbits the sun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33400" y="2309644"/>
            <a:ext cx="5867400" cy="610167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100" dirty="0"/>
              <a:t>I </a:t>
            </a:r>
            <a:r>
              <a:rPr lang="en-US" sz="1100" b="1" u="sng" dirty="0"/>
              <a:t>claim</a:t>
            </a:r>
            <a:r>
              <a:rPr lang="en-US" sz="1100" dirty="0"/>
              <a:t> that _______ is the correct answer because _______________________________________</a:t>
            </a:r>
          </a:p>
          <a:p>
            <a:pPr>
              <a:lnSpc>
                <a:spcPct val="200000"/>
              </a:lnSpc>
            </a:pPr>
            <a:r>
              <a:rPr lang="en-US" sz="1100" dirty="0"/>
              <a:t>_________________________________________________________________________________________________________________________________________________________________.</a:t>
            </a:r>
          </a:p>
          <a:p>
            <a:pPr>
              <a:lnSpc>
                <a:spcPct val="150000"/>
              </a:lnSpc>
            </a:pPr>
            <a:r>
              <a:rPr lang="en-US" sz="1100" b="1" u="sng" dirty="0"/>
              <a:t>Research and Cite Your Evidence:</a:t>
            </a:r>
          </a:p>
          <a:p>
            <a:pPr>
              <a:lnSpc>
                <a:spcPct val="150000"/>
              </a:lnSpc>
            </a:pPr>
            <a:r>
              <a:rPr lang="en-US" sz="1100" b="1" dirty="0"/>
              <a:t>Resource #1: Title:______________________________________________ Page(s)____________</a:t>
            </a:r>
          </a:p>
          <a:p>
            <a:pPr>
              <a:lnSpc>
                <a:spcPct val="150000"/>
              </a:lnSpc>
            </a:pPr>
            <a:r>
              <a:rPr lang="en-US" sz="1100" b="1" u="sng" dirty="0"/>
              <a:t>Record the text based evidence below.</a:t>
            </a:r>
          </a:p>
          <a:p>
            <a:pPr>
              <a:lnSpc>
                <a:spcPct val="200000"/>
              </a:lnSpc>
            </a:pPr>
            <a:r>
              <a:rPr lang="en-US" sz="1100" dirty="0"/>
              <a:t>___________________________________________________________________________________________________________________________________________________________________________________________________________________________________________________</a:t>
            </a:r>
          </a:p>
          <a:p>
            <a:pPr>
              <a:lnSpc>
                <a:spcPct val="150000"/>
              </a:lnSpc>
            </a:pPr>
            <a:r>
              <a:rPr lang="en-US" sz="1100" b="1" dirty="0"/>
              <a:t>Resource #2: Title:______________________________________________ Page(s)____________</a:t>
            </a:r>
          </a:p>
          <a:p>
            <a:pPr>
              <a:lnSpc>
                <a:spcPct val="150000"/>
              </a:lnSpc>
            </a:pPr>
            <a:r>
              <a:rPr lang="en-US" sz="1100" b="1" u="sng" dirty="0"/>
              <a:t>Record the text based evidence below.</a:t>
            </a:r>
          </a:p>
          <a:p>
            <a:pPr>
              <a:lnSpc>
                <a:spcPct val="200000"/>
              </a:lnSpc>
            </a:pPr>
            <a:r>
              <a:rPr lang="en-US" sz="1100" dirty="0"/>
              <a:t>___________________________________________________________________________________________________________________________________________________________________________________________________________________________________________________</a:t>
            </a:r>
          </a:p>
          <a:p>
            <a:pPr>
              <a:lnSpc>
                <a:spcPct val="150000"/>
              </a:lnSpc>
            </a:pPr>
            <a:r>
              <a:rPr lang="en-US" sz="1100" b="1" u="sng" dirty="0"/>
              <a:t>Was your original claim correct?   </a:t>
            </a:r>
            <a:r>
              <a:rPr lang="en-US" sz="1100" b="1" dirty="0"/>
              <a:t>Yes   or    No    Record your final claim based on evidence. </a:t>
            </a:r>
          </a:p>
          <a:p>
            <a:pPr>
              <a:lnSpc>
                <a:spcPct val="200000"/>
              </a:lnSpc>
            </a:pPr>
            <a:r>
              <a:rPr lang="en-US" sz="1100" dirty="0"/>
              <a:t>___________________________________________________________________________________________________________________________________________________________________________________________________________________________________________________</a:t>
            </a:r>
          </a:p>
          <a:p>
            <a:r>
              <a:rPr lang="en-US" sz="1100" b="1" u="sng" dirty="0"/>
              <a:t>Share and compare your final evidence based claim with another student.</a:t>
            </a:r>
          </a:p>
          <a:p>
            <a:r>
              <a:rPr lang="en-US" sz="1100" b="1" u="sng" dirty="0"/>
              <a:t>Are your claims the same?</a:t>
            </a:r>
          </a:p>
        </p:txBody>
      </p:sp>
      <p:sp>
        <p:nvSpPr>
          <p:cNvPr id="11" name="TextBox 10"/>
          <p:cNvSpPr txBox="1"/>
          <p:nvPr/>
        </p:nvSpPr>
        <p:spPr>
          <a:xfrm rot="20880972">
            <a:off x="5467986" y="571365"/>
            <a:ext cx="67765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/>
              <a:t>What’s the evidence?</a:t>
            </a:r>
          </a:p>
          <a:p>
            <a:endParaRPr lang="en-US" sz="900" b="1" dirty="0"/>
          </a:p>
          <a:p>
            <a:r>
              <a:rPr lang="en-US" sz="900" b="1" dirty="0"/>
              <a:t>SC.4.E.5.3</a:t>
            </a:r>
          </a:p>
          <a:p>
            <a:r>
              <a:rPr lang="en-US" sz="900" b="1" dirty="0"/>
              <a:t>SC.4.E.5.4</a:t>
            </a: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2AD75-3297-4387-98E2-0A288EF899B3}" type="slidenum">
              <a:rPr lang="en-US" smtClean="0"/>
              <a:t>1</a:t>
            </a:fld>
            <a:endParaRPr lang="en-US"/>
          </a:p>
        </p:txBody>
      </p:sp>
      <p:pic>
        <p:nvPicPr>
          <p:cNvPr id="1040" name="Picture 1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0088" y="1167061"/>
            <a:ext cx="573087" cy="500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28725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9" name="Picture 1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181471"/>
            <a:ext cx="1420813" cy="239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381000" y="415159"/>
            <a:ext cx="6172200" cy="8153400"/>
          </a:xfrm>
          <a:prstGeom prst="rect">
            <a:avLst/>
          </a:prstGeom>
          <a:noFill/>
          <a:ln w="63500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8100">
                <a:solidFill>
                  <a:schemeClr val="tx1"/>
                </a:solidFill>
                <a:prstDash val="sysDot"/>
              </a:ln>
              <a:noFill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81000" y="524540"/>
            <a:ext cx="5257800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u="sng" dirty="0"/>
              <a:t>Read the multiple choice question, make a claim and develop a written explanation.</a:t>
            </a:r>
          </a:p>
          <a:p>
            <a:endParaRPr lang="en-US" sz="1100" dirty="0"/>
          </a:p>
          <a:p>
            <a:r>
              <a:rPr lang="en-US" sz="1100" dirty="0"/>
              <a:t>One day on Earth is 24 hours.  Some planets have less hours in a day. Other planets have </a:t>
            </a:r>
          </a:p>
          <a:p>
            <a:r>
              <a:rPr lang="en-US" sz="1100" dirty="0"/>
              <a:t>more hours in a day. What determines the length of a planet’s day?</a:t>
            </a:r>
          </a:p>
          <a:p>
            <a:endParaRPr lang="en-US" sz="1100" dirty="0"/>
          </a:p>
          <a:p>
            <a:pPr marL="228600" indent="-228600">
              <a:buAutoNum type="alphaUcPeriod"/>
            </a:pPr>
            <a:r>
              <a:rPr lang="en-US" sz="1100" dirty="0"/>
              <a:t>tilt</a:t>
            </a:r>
          </a:p>
          <a:p>
            <a:pPr marL="228600" indent="-228600">
              <a:buAutoNum type="alphaUcPeriod"/>
            </a:pPr>
            <a:r>
              <a:rPr lang="en-US" sz="1100" dirty="0"/>
              <a:t>moons</a:t>
            </a:r>
          </a:p>
          <a:p>
            <a:pPr marL="228600" indent="-228600">
              <a:buAutoNum type="alphaUcPeriod"/>
            </a:pPr>
            <a:r>
              <a:rPr lang="en-US" sz="1100" dirty="0"/>
              <a:t>rotation</a:t>
            </a:r>
          </a:p>
          <a:p>
            <a:pPr marL="228600" indent="-228600">
              <a:buAutoNum type="alphaUcPeriod"/>
            </a:pPr>
            <a:r>
              <a:rPr lang="en-US" sz="1100" dirty="0"/>
              <a:t>revolution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33400" y="2309644"/>
            <a:ext cx="5867400" cy="610167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100" dirty="0"/>
              <a:t>I </a:t>
            </a:r>
            <a:r>
              <a:rPr lang="en-US" sz="1100" b="1" u="sng" dirty="0"/>
              <a:t>claim</a:t>
            </a:r>
            <a:r>
              <a:rPr lang="en-US" sz="1100" dirty="0"/>
              <a:t> that _______ is the correct answer because _______________________________________</a:t>
            </a:r>
          </a:p>
          <a:p>
            <a:pPr>
              <a:lnSpc>
                <a:spcPct val="200000"/>
              </a:lnSpc>
            </a:pPr>
            <a:r>
              <a:rPr lang="en-US" sz="1100" dirty="0"/>
              <a:t>_________________________________________________________________________________________________________________________________________________________________.</a:t>
            </a:r>
          </a:p>
          <a:p>
            <a:pPr>
              <a:lnSpc>
                <a:spcPct val="150000"/>
              </a:lnSpc>
            </a:pPr>
            <a:r>
              <a:rPr lang="en-US" sz="1100" b="1" u="sng" dirty="0"/>
              <a:t>Research and Cite Your Evidence:</a:t>
            </a:r>
          </a:p>
          <a:p>
            <a:pPr>
              <a:lnSpc>
                <a:spcPct val="150000"/>
              </a:lnSpc>
            </a:pPr>
            <a:r>
              <a:rPr lang="en-US" sz="1100" b="1" dirty="0"/>
              <a:t>Resource #1: Title:______________________________________________ Page(s)____________</a:t>
            </a:r>
          </a:p>
          <a:p>
            <a:pPr>
              <a:lnSpc>
                <a:spcPct val="150000"/>
              </a:lnSpc>
            </a:pPr>
            <a:r>
              <a:rPr lang="en-US" sz="1100" b="1" u="sng" dirty="0"/>
              <a:t>Record the text based evidence below.</a:t>
            </a:r>
          </a:p>
          <a:p>
            <a:pPr>
              <a:lnSpc>
                <a:spcPct val="200000"/>
              </a:lnSpc>
            </a:pPr>
            <a:r>
              <a:rPr lang="en-US" sz="1100" dirty="0"/>
              <a:t>___________________________________________________________________________________________________________________________________________________________________________________________________________________________________________________</a:t>
            </a:r>
          </a:p>
          <a:p>
            <a:pPr>
              <a:lnSpc>
                <a:spcPct val="150000"/>
              </a:lnSpc>
            </a:pPr>
            <a:r>
              <a:rPr lang="en-US" sz="1100" b="1" dirty="0"/>
              <a:t>Resource #2: Title:______________________________________________ Page(s)____________</a:t>
            </a:r>
          </a:p>
          <a:p>
            <a:pPr>
              <a:lnSpc>
                <a:spcPct val="150000"/>
              </a:lnSpc>
            </a:pPr>
            <a:r>
              <a:rPr lang="en-US" sz="1100" b="1" u="sng" dirty="0"/>
              <a:t>Record the text based evidence below.</a:t>
            </a:r>
          </a:p>
          <a:p>
            <a:pPr>
              <a:lnSpc>
                <a:spcPct val="200000"/>
              </a:lnSpc>
            </a:pPr>
            <a:r>
              <a:rPr lang="en-US" sz="1100" dirty="0"/>
              <a:t>___________________________________________________________________________________________________________________________________________________________________________________________________________________________________________________</a:t>
            </a:r>
          </a:p>
          <a:p>
            <a:pPr>
              <a:lnSpc>
                <a:spcPct val="150000"/>
              </a:lnSpc>
            </a:pPr>
            <a:r>
              <a:rPr lang="en-US" sz="1100" b="1" u="sng" dirty="0"/>
              <a:t>Was your original claim correct?   </a:t>
            </a:r>
            <a:r>
              <a:rPr lang="en-US" sz="1100" b="1" dirty="0"/>
              <a:t>Yes   or    No    Record your final claim based on evidence. </a:t>
            </a:r>
          </a:p>
          <a:p>
            <a:pPr>
              <a:lnSpc>
                <a:spcPct val="200000"/>
              </a:lnSpc>
            </a:pPr>
            <a:r>
              <a:rPr lang="en-US" sz="1100" dirty="0"/>
              <a:t>___________________________________________________________________________________________________________________________________________________________________________________________________________________________________________________</a:t>
            </a:r>
          </a:p>
          <a:p>
            <a:r>
              <a:rPr lang="en-US" sz="1100" b="1" u="sng" dirty="0"/>
              <a:t>Share and compare your final evidence based claim with another student.</a:t>
            </a:r>
          </a:p>
          <a:p>
            <a:r>
              <a:rPr lang="en-US" sz="1100" b="1" u="sng" dirty="0"/>
              <a:t>Are your claims the same?</a:t>
            </a:r>
          </a:p>
        </p:txBody>
      </p:sp>
      <p:sp>
        <p:nvSpPr>
          <p:cNvPr id="11" name="TextBox 10"/>
          <p:cNvSpPr txBox="1"/>
          <p:nvPr/>
        </p:nvSpPr>
        <p:spPr>
          <a:xfrm rot="20880972">
            <a:off x="5467986" y="571365"/>
            <a:ext cx="67765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/>
              <a:t>What’s the evidence?</a:t>
            </a:r>
          </a:p>
          <a:p>
            <a:endParaRPr lang="en-US" sz="900" b="1" dirty="0"/>
          </a:p>
          <a:p>
            <a:endParaRPr lang="en-US" sz="900" b="1" dirty="0"/>
          </a:p>
          <a:p>
            <a:r>
              <a:rPr lang="en-US" sz="900" b="1" dirty="0"/>
              <a:t>SC.4.E.5.4</a:t>
            </a: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2AD75-3297-4387-98E2-0A288EF899B3}" type="slidenum">
              <a:rPr lang="en-US" smtClean="0"/>
              <a:t>2</a:t>
            </a:fld>
            <a:endParaRPr lang="en-US"/>
          </a:p>
        </p:txBody>
      </p:sp>
      <p:cxnSp>
        <p:nvCxnSpPr>
          <p:cNvPr id="3" name="Straight Arrow Connector 2"/>
          <p:cNvCxnSpPr/>
          <p:nvPr/>
        </p:nvCxnSpPr>
        <p:spPr>
          <a:xfrm flipH="1" flipV="1">
            <a:off x="6038851" y="1440686"/>
            <a:ext cx="304800" cy="228600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389899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9" name="Picture 1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181471"/>
            <a:ext cx="1420813" cy="239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381000" y="415159"/>
            <a:ext cx="6172200" cy="8153400"/>
          </a:xfrm>
          <a:prstGeom prst="rect">
            <a:avLst/>
          </a:prstGeom>
          <a:noFill/>
          <a:ln w="63500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8100">
                <a:solidFill>
                  <a:schemeClr val="tx1"/>
                </a:solidFill>
                <a:prstDash val="sysDot"/>
              </a:ln>
              <a:noFill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81000" y="524540"/>
            <a:ext cx="52578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u="sng" dirty="0"/>
              <a:t>Read the multiple choice question, make a claim and develop a written explanation.</a:t>
            </a:r>
          </a:p>
          <a:p>
            <a:endParaRPr lang="en-US" sz="1100" dirty="0"/>
          </a:p>
          <a:p>
            <a:r>
              <a:rPr lang="en-US" sz="1100" dirty="0"/>
              <a:t> What statement below is true?</a:t>
            </a:r>
          </a:p>
          <a:p>
            <a:endParaRPr lang="en-US" sz="1100" dirty="0"/>
          </a:p>
          <a:p>
            <a:pPr marL="228600" indent="-228600">
              <a:buAutoNum type="alphaUcPeriod"/>
            </a:pPr>
            <a:r>
              <a:rPr lang="en-US" sz="1100" dirty="0"/>
              <a:t>The moon gets its light from distant stars.</a:t>
            </a:r>
          </a:p>
          <a:p>
            <a:pPr marL="228600" indent="-228600">
              <a:buAutoNum type="alphaUcPeriod"/>
            </a:pPr>
            <a:r>
              <a:rPr lang="en-US" sz="1100" dirty="0"/>
              <a:t>The light from the Sun bounces off the Moon.</a:t>
            </a:r>
          </a:p>
          <a:p>
            <a:pPr marL="228600" indent="-228600">
              <a:buAutoNum type="alphaUcPeriod"/>
            </a:pPr>
            <a:r>
              <a:rPr lang="en-US" sz="1100" dirty="0"/>
              <a:t>The moon absorbs light from the Sun during the day.</a:t>
            </a:r>
          </a:p>
          <a:p>
            <a:pPr marL="228600" indent="-228600">
              <a:buAutoNum type="alphaUcPeriod"/>
            </a:pPr>
            <a:r>
              <a:rPr lang="en-US" sz="1100" dirty="0"/>
              <a:t>There is light inside of the Moon that makes it shine.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33400" y="2309644"/>
            <a:ext cx="5867400" cy="610167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100" dirty="0"/>
              <a:t>I </a:t>
            </a:r>
            <a:r>
              <a:rPr lang="en-US" sz="1100" b="1" u="sng" dirty="0"/>
              <a:t>claim</a:t>
            </a:r>
            <a:r>
              <a:rPr lang="en-US" sz="1100" dirty="0"/>
              <a:t> that _______ is the correct answer because _______________________________________</a:t>
            </a:r>
          </a:p>
          <a:p>
            <a:pPr>
              <a:lnSpc>
                <a:spcPct val="200000"/>
              </a:lnSpc>
            </a:pPr>
            <a:r>
              <a:rPr lang="en-US" sz="1100" dirty="0"/>
              <a:t>_________________________________________________________________________________________________________________________________________________________________.</a:t>
            </a:r>
          </a:p>
          <a:p>
            <a:pPr>
              <a:lnSpc>
                <a:spcPct val="150000"/>
              </a:lnSpc>
            </a:pPr>
            <a:r>
              <a:rPr lang="en-US" sz="1100" b="1" u="sng" dirty="0"/>
              <a:t>Research and Cite Your Evidence:</a:t>
            </a:r>
          </a:p>
          <a:p>
            <a:pPr>
              <a:lnSpc>
                <a:spcPct val="150000"/>
              </a:lnSpc>
            </a:pPr>
            <a:r>
              <a:rPr lang="en-US" sz="1100" b="1" dirty="0"/>
              <a:t>Resource #1: Title:______________________________________________ Page(s)____________</a:t>
            </a:r>
          </a:p>
          <a:p>
            <a:pPr>
              <a:lnSpc>
                <a:spcPct val="150000"/>
              </a:lnSpc>
            </a:pPr>
            <a:r>
              <a:rPr lang="en-US" sz="1100" b="1" u="sng" dirty="0"/>
              <a:t>Record the text based evidence below.</a:t>
            </a:r>
          </a:p>
          <a:p>
            <a:pPr>
              <a:lnSpc>
                <a:spcPct val="200000"/>
              </a:lnSpc>
            </a:pPr>
            <a:r>
              <a:rPr lang="en-US" sz="1100" dirty="0"/>
              <a:t>___________________________________________________________________________________________________________________________________________________________________________________________________________________________________________________</a:t>
            </a:r>
          </a:p>
          <a:p>
            <a:pPr>
              <a:lnSpc>
                <a:spcPct val="150000"/>
              </a:lnSpc>
            </a:pPr>
            <a:r>
              <a:rPr lang="en-US" sz="1100" b="1" dirty="0"/>
              <a:t>Resource #2: Title:______________________________________________ Page(s)____________</a:t>
            </a:r>
          </a:p>
          <a:p>
            <a:pPr>
              <a:lnSpc>
                <a:spcPct val="150000"/>
              </a:lnSpc>
            </a:pPr>
            <a:r>
              <a:rPr lang="en-US" sz="1100" b="1" u="sng" dirty="0"/>
              <a:t>Record the text based evidence below.</a:t>
            </a:r>
          </a:p>
          <a:p>
            <a:pPr>
              <a:lnSpc>
                <a:spcPct val="200000"/>
              </a:lnSpc>
            </a:pPr>
            <a:r>
              <a:rPr lang="en-US" sz="1100" dirty="0"/>
              <a:t>___________________________________________________________________________________________________________________________________________________________________________________________________________________________________________________</a:t>
            </a:r>
          </a:p>
          <a:p>
            <a:pPr>
              <a:lnSpc>
                <a:spcPct val="150000"/>
              </a:lnSpc>
            </a:pPr>
            <a:r>
              <a:rPr lang="en-US" sz="1100" b="1" u="sng" dirty="0"/>
              <a:t>Was your original claim correct?   </a:t>
            </a:r>
            <a:r>
              <a:rPr lang="en-US" sz="1100" b="1" dirty="0"/>
              <a:t>Yes   or    No    Record your final claim based on evidence. </a:t>
            </a:r>
          </a:p>
          <a:p>
            <a:pPr>
              <a:lnSpc>
                <a:spcPct val="200000"/>
              </a:lnSpc>
            </a:pPr>
            <a:r>
              <a:rPr lang="en-US" sz="1100" dirty="0"/>
              <a:t>___________________________________________________________________________________________________________________________________________________________________________________________________________________________________________________</a:t>
            </a:r>
          </a:p>
          <a:p>
            <a:r>
              <a:rPr lang="en-US" sz="1100" b="1" u="sng" dirty="0"/>
              <a:t>Share and compare your final evidence based claim with another student.</a:t>
            </a:r>
          </a:p>
          <a:p>
            <a:r>
              <a:rPr lang="en-US" sz="1100" b="1" u="sng" dirty="0"/>
              <a:t>Are your claims the same?</a:t>
            </a:r>
          </a:p>
        </p:txBody>
      </p:sp>
      <p:sp>
        <p:nvSpPr>
          <p:cNvPr id="11" name="TextBox 10"/>
          <p:cNvSpPr txBox="1"/>
          <p:nvPr/>
        </p:nvSpPr>
        <p:spPr>
          <a:xfrm rot="20880972">
            <a:off x="5467986" y="571365"/>
            <a:ext cx="67765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/>
              <a:t>What’s the evidence?</a:t>
            </a:r>
          </a:p>
          <a:p>
            <a:endParaRPr lang="en-US" sz="900" b="1" dirty="0"/>
          </a:p>
          <a:p>
            <a:endParaRPr lang="en-US" sz="900" b="1" dirty="0"/>
          </a:p>
          <a:p>
            <a:r>
              <a:rPr lang="en-US" sz="900" b="1" dirty="0"/>
              <a:t>SC.4.E.5.2</a:t>
            </a: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2AD75-3297-4387-98E2-0A288EF899B3}" type="slidenum">
              <a:rPr lang="en-US" smtClean="0"/>
              <a:t>3</a:t>
            </a:fld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7287" y="1213684"/>
            <a:ext cx="573087" cy="500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516253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9" name="Picture 1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9700" y="181471"/>
            <a:ext cx="1420813" cy="239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361950" y="415159"/>
            <a:ext cx="6172200" cy="8153400"/>
          </a:xfrm>
          <a:prstGeom prst="rect">
            <a:avLst/>
          </a:prstGeom>
          <a:noFill/>
          <a:ln w="63500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8100">
                <a:solidFill>
                  <a:schemeClr val="tx1"/>
                </a:solidFill>
                <a:prstDash val="sysDot"/>
              </a:ln>
              <a:noFill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33400" y="2309644"/>
            <a:ext cx="5867400" cy="610167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100" dirty="0"/>
              <a:t>I </a:t>
            </a:r>
            <a:r>
              <a:rPr lang="en-US" sz="1100" b="1" u="sng" dirty="0"/>
              <a:t>claim</a:t>
            </a:r>
            <a:r>
              <a:rPr lang="en-US" sz="1100" dirty="0"/>
              <a:t> that _______ is the correct answer because _______________________________________</a:t>
            </a:r>
          </a:p>
          <a:p>
            <a:pPr>
              <a:lnSpc>
                <a:spcPct val="200000"/>
              </a:lnSpc>
            </a:pPr>
            <a:r>
              <a:rPr lang="en-US" sz="1100" dirty="0"/>
              <a:t>_________________________________________________________________________________________________________________________________________________________________.</a:t>
            </a:r>
          </a:p>
          <a:p>
            <a:pPr>
              <a:lnSpc>
                <a:spcPct val="150000"/>
              </a:lnSpc>
            </a:pPr>
            <a:r>
              <a:rPr lang="en-US" sz="1100" b="1" u="sng" dirty="0"/>
              <a:t>Research and Cite Your Evidence:</a:t>
            </a:r>
          </a:p>
          <a:p>
            <a:pPr>
              <a:lnSpc>
                <a:spcPct val="150000"/>
              </a:lnSpc>
            </a:pPr>
            <a:r>
              <a:rPr lang="en-US" sz="1100" b="1" dirty="0"/>
              <a:t>Resource #1: Title:______________________________________________ Page(s)____________</a:t>
            </a:r>
          </a:p>
          <a:p>
            <a:pPr>
              <a:lnSpc>
                <a:spcPct val="150000"/>
              </a:lnSpc>
            </a:pPr>
            <a:r>
              <a:rPr lang="en-US" sz="1100" b="1" u="sng" dirty="0"/>
              <a:t>Record the text based evidence below.</a:t>
            </a:r>
          </a:p>
          <a:p>
            <a:pPr>
              <a:lnSpc>
                <a:spcPct val="200000"/>
              </a:lnSpc>
            </a:pPr>
            <a:r>
              <a:rPr lang="en-US" sz="1100" dirty="0"/>
              <a:t>___________________________________________________________________________________________________________________________________________________________________________________________________________________________________________________</a:t>
            </a:r>
          </a:p>
          <a:p>
            <a:pPr>
              <a:lnSpc>
                <a:spcPct val="150000"/>
              </a:lnSpc>
            </a:pPr>
            <a:r>
              <a:rPr lang="en-US" sz="1100" b="1" dirty="0"/>
              <a:t>Resource #2: Title:______________________________________________ Page(s)____________</a:t>
            </a:r>
          </a:p>
          <a:p>
            <a:pPr>
              <a:lnSpc>
                <a:spcPct val="150000"/>
              </a:lnSpc>
            </a:pPr>
            <a:r>
              <a:rPr lang="en-US" sz="1100" b="1" u="sng" dirty="0"/>
              <a:t>Record the text based evidence below.</a:t>
            </a:r>
          </a:p>
          <a:p>
            <a:pPr>
              <a:lnSpc>
                <a:spcPct val="200000"/>
              </a:lnSpc>
            </a:pPr>
            <a:r>
              <a:rPr lang="en-US" sz="1100" dirty="0"/>
              <a:t>___________________________________________________________________________________________________________________________________________________________________________________________________________________________________________________</a:t>
            </a:r>
          </a:p>
          <a:p>
            <a:pPr>
              <a:lnSpc>
                <a:spcPct val="150000"/>
              </a:lnSpc>
            </a:pPr>
            <a:r>
              <a:rPr lang="en-US" sz="1100" b="1" u="sng" dirty="0"/>
              <a:t>Was your original claim correct?   </a:t>
            </a:r>
            <a:r>
              <a:rPr lang="en-US" sz="1100" b="1" dirty="0"/>
              <a:t>Yes   or    No    Record your final claim based on evidence. </a:t>
            </a:r>
          </a:p>
          <a:p>
            <a:pPr>
              <a:lnSpc>
                <a:spcPct val="200000"/>
              </a:lnSpc>
            </a:pPr>
            <a:r>
              <a:rPr lang="en-US" sz="1100" dirty="0"/>
              <a:t>___________________________________________________________________________________________________________________________________________________________________________________________________________________________________________________</a:t>
            </a:r>
          </a:p>
          <a:p>
            <a:r>
              <a:rPr lang="en-US" sz="1100" b="1" u="sng" dirty="0"/>
              <a:t>Share and compare your final evidence based claim with another student.</a:t>
            </a:r>
          </a:p>
          <a:p>
            <a:r>
              <a:rPr lang="en-US" sz="1100" b="1" u="sng" dirty="0"/>
              <a:t>Are your claims the same?</a:t>
            </a:r>
          </a:p>
        </p:txBody>
      </p:sp>
      <p:sp>
        <p:nvSpPr>
          <p:cNvPr id="11" name="TextBox 10"/>
          <p:cNvSpPr txBox="1"/>
          <p:nvPr/>
        </p:nvSpPr>
        <p:spPr>
          <a:xfrm rot="20880972">
            <a:off x="5479736" y="627021"/>
            <a:ext cx="782245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/>
              <a:t>What’s the evidence?</a:t>
            </a:r>
          </a:p>
          <a:p>
            <a:endParaRPr lang="en-US" sz="900" b="1" dirty="0"/>
          </a:p>
          <a:p>
            <a:r>
              <a:rPr lang="en-US" sz="900" b="1" dirty="0"/>
              <a:t>SC.4.N.3.1</a:t>
            </a:r>
          </a:p>
          <a:p>
            <a:r>
              <a:rPr lang="en-US" sz="900" b="1" dirty="0"/>
              <a:t>SC.4.E.6.1</a:t>
            </a: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2AD75-3297-4387-98E2-0A288EF899B3}" type="slidenum">
              <a:rPr lang="en-US" smtClean="0"/>
              <a:t>4</a:t>
            </a:fld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7287" y="1213684"/>
            <a:ext cx="573087" cy="500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533400" y="571163"/>
            <a:ext cx="506467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u="sng" dirty="0"/>
              <a:t>Read the multiple choice question, make a claim and develop a written explanation.</a:t>
            </a:r>
            <a:endParaRPr lang="en-US" sz="1100" dirty="0"/>
          </a:p>
          <a:p>
            <a:endParaRPr lang="en-US" sz="1100" dirty="0"/>
          </a:p>
          <a:p>
            <a:r>
              <a:rPr lang="en-US" sz="1100" dirty="0"/>
              <a:t>What natural forces cause rocks to change into Metamorphic rocks?</a:t>
            </a:r>
          </a:p>
          <a:p>
            <a:r>
              <a:rPr lang="en-US" sz="1100" b="1" dirty="0"/>
              <a:t> </a:t>
            </a:r>
            <a:endParaRPr lang="en-US" sz="1100" dirty="0"/>
          </a:p>
          <a:p>
            <a:pPr lvl="0"/>
            <a:r>
              <a:rPr lang="en-US" sz="1100" dirty="0"/>
              <a:t>A. Heat and weathering from the magma</a:t>
            </a:r>
          </a:p>
          <a:p>
            <a:pPr lvl="0"/>
            <a:r>
              <a:rPr lang="en-US" sz="1100" dirty="0"/>
              <a:t>B. Pressure from above and heat from the magma</a:t>
            </a:r>
          </a:p>
          <a:p>
            <a:pPr lvl="0"/>
            <a:r>
              <a:rPr lang="en-US" sz="1100" dirty="0"/>
              <a:t>C. Pressure and weathering in the layers above the rock</a:t>
            </a:r>
          </a:p>
          <a:p>
            <a:pPr lvl="0"/>
            <a:r>
              <a:rPr lang="en-US" sz="1100" dirty="0"/>
              <a:t>D. Transportation and heat in the layers below the rock</a:t>
            </a:r>
          </a:p>
        </p:txBody>
      </p:sp>
    </p:spTree>
    <p:extLst>
      <p:ext uri="{BB962C8B-B14F-4D97-AF65-F5344CB8AC3E}">
        <p14:creationId xmlns:p14="http://schemas.microsoft.com/office/powerpoint/2010/main" val="1350869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9" name="Picture 1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9700" y="181471"/>
            <a:ext cx="1420813" cy="239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361950" y="415159"/>
            <a:ext cx="6172200" cy="8153400"/>
          </a:xfrm>
          <a:prstGeom prst="rect">
            <a:avLst/>
          </a:prstGeom>
          <a:noFill/>
          <a:ln w="63500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8100">
                <a:solidFill>
                  <a:schemeClr val="tx1"/>
                </a:solidFill>
                <a:prstDash val="sysDot"/>
              </a:ln>
              <a:noFill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33400" y="2309644"/>
            <a:ext cx="5867400" cy="610167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100" dirty="0"/>
              <a:t>I </a:t>
            </a:r>
            <a:r>
              <a:rPr lang="en-US" sz="1100" b="1" u="sng" dirty="0"/>
              <a:t>claim</a:t>
            </a:r>
            <a:r>
              <a:rPr lang="en-US" sz="1100" dirty="0"/>
              <a:t> that _______ is the correct answer because _______________________________________</a:t>
            </a:r>
          </a:p>
          <a:p>
            <a:pPr>
              <a:lnSpc>
                <a:spcPct val="200000"/>
              </a:lnSpc>
            </a:pPr>
            <a:r>
              <a:rPr lang="en-US" sz="1100" dirty="0"/>
              <a:t>_________________________________________________________________________________________________________________________________________________________________.</a:t>
            </a:r>
          </a:p>
          <a:p>
            <a:pPr>
              <a:lnSpc>
                <a:spcPct val="150000"/>
              </a:lnSpc>
            </a:pPr>
            <a:r>
              <a:rPr lang="en-US" sz="1100" b="1" u="sng" dirty="0"/>
              <a:t>Research and Cite Your Evidence:</a:t>
            </a:r>
          </a:p>
          <a:p>
            <a:pPr>
              <a:lnSpc>
                <a:spcPct val="150000"/>
              </a:lnSpc>
            </a:pPr>
            <a:r>
              <a:rPr lang="en-US" sz="1100" b="1" dirty="0"/>
              <a:t>Resource #1: Title:______________________________________________ Page(s)____________</a:t>
            </a:r>
          </a:p>
          <a:p>
            <a:pPr>
              <a:lnSpc>
                <a:spcPct val="150000"/>
              </a:lnSpc>
            </a:pPr>
            <a:r>
              <a:rPr lang="en-US" sz="1100" b="1" u="sng" dirty="0"/>
              <a:t>Record the text based evidence below.</a:t>
            </a:r>
          </a:p>
          <a:p>
            <a:pPr>
              <a:lnSpc>
                <a:spcPct val="200000"/>
              </a:lnSpc>
            </a:pPr>
            <a:r>
              <a:rPr lang="en-US" sz="1100" dirty="0"/>
              <a:t>___________________________________________________________________________________________________________________________________________________________________________________________________________________________________________________</a:t>
            </a:r>
          </a:p>
          <a:p>
            <a:pPr>
              <a:lnSpc>
                <a:spcPct val="150000"/>
              </a:lnSpc>
            </a:pPr>
            <a:r>
              <a:rPr lang="en-US" sz="1100" b="1" dirty="0"/>
              <a:t>Resource #2: Title:______________________________________________ Page(s)____________</a:t>
            </a:r>
          </a:p>
          <a:p>
            <a:pPr>
              <a:lnSpc>
                <a:spcPct val="150000"/>
              </a:lnSpc>
            </a:pPr>
            <a:r>
              <a:rPr lang="en-US" sz="1100" b="1" u="sng" dirty="0"/>
              <a:t>Record the text based evidence below.</a:t>
            </a:r>
          </a:p>
          <a:p>
            <a:pPr>
              <a:lnSpc>
                <a:spcPct val="200000"/>
              </a:lnSpc>
            </a:pPr>
            <a:r>
              <a:rPr lang="en-US" sz="1100" dirty="0"/>
              <a:t>___________________________________________________________________________________________________________________________________________________________________________________________________________________________________________________</a:t>
            </a:r>
          </a:p>
          <a:p>
            <a:pPr>
              <a:lnSpc>
                <a:spcPct val="150000"/>
              </a:lnSpc>
            </a:pPr>
            <a:r>
              <a:rPr lang="en-US" sz="1100" b="1" u="sng" dirty="0"/>
              <a:t>Was your original claim correct?   </a:t>
            </a:r>
            <a:r>
              <a:rPr lang="en-US" sz="1100" b="1" dirty="0"/>
              <a:t>Yes   or    No    Record your final claim based on evidence. </a:t>
            </a:r>
          </a:p>
          <a:p>
            <a:pPr>
              <a:lnSpc>
                <a:spcPct val="200000"/>
              </a:lnSpc>
            </a:pPr>
            <a:r>
              <a:rPr lang="en-US" sz="1100" dirty="0"/>
              <a:t>___________________________________________________________________________________________________________________________________________________________________________________________________________________________________________________</a:t>
            </a:r>
          </a:p>
          <a:p>
            <a:r>
              <a:rPr lang="en-US" sz="1100" b="1" u="sng" dirty="0"/>
              <a:t>Share and compare your final evidence based claim with another student.</a:t>
            </a:r>
          </a:p>
          <a:p>
            <a:r>
              <a:rPr lang="en-US" sz="1100" b="1" u="sng" dirty="0"/>
              <a:t>Are your claims the same?</a:t>
            </a:r>
          </a:p>
        </p:txBody>
      </p:sp>
      <p:sp>
        <p:nvSpPr>
          <p:cNvPr id="11" name="TextBox 10"/>
          <p:cNvSpPr txBox="1"/>
          <p:nvPr/>
        </p:nvSpPr>
        <p:spPr>
          <a:xfrm rot="20880972">
            <a:off x="5467986" y="571365"/>
            <a:ext cx="67765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/>
              <a:t>What’s the evidence?</a:t>
            </a:r>
          </a:p>
          <a:p>
            <a:endParaRPr lang="en-US" sz="900" b="1" dirty="0"/>
          </a:p>
          <a:p>
            <a:r>
              <a:rPr lang="en-US" sz="900" b="1" dirty="0"/>
              <a:t>SC.4.E.6.4</a:t>
            </a:r>
          </a:p>
          <a:p>
            <a:r>
              <a:rPr lang="en-US" sz="900" b="1" dirty="0"/>
              <a:t>SC.4.E.6.1</a:t>
            </a: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2AD75-3297-4387-98E2-0A288EF899B3}" type="slidenum">
              <a:rPr lang="en-US" smtClean="0"/>
              <a:t>5</a:t>
            </a:fld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7287" y="1213684"/>
            <a:ext cx="573087" cy="500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457200" y="440458"/>
            <a:ext cx="5105400" cy="1954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u="sng" dirty="0"/>
              <a:t>Read the multiple choice question, make a claim and develop a written explanation.</a:t>
            </a:r>
            <a:endParaRPr lang="en-US" sz="1100" dirty="0"/>
          </a:p>
          <a:p>
            <a:endParaRPr lang="en-US" sz="1100" dirty="0"/>
          </a:p>
          <a:p>
            <a:r>
              <a:rPr lang="en-US" sz="1100" dirty="0"/>
              <a:t>Sediment forms at the bottom of oceans and becomes rock over a long period of </a:t>
            </a:r>
          </a:p>
          <a:p>
            <a:r>
              <a:rPr lang="en-US" sz="1100" dirty="0"/>
              <a:t>time. Which of these statements is the </a:t>
            </a:r>
            <a:r>
              <a:rPr lang="en-US" sz="1100" b="1" dirty="0"/>
              <a:t>best </a:t>
            </a:r>
            <a:r>
              <a:rPr lang="en-US" sz="1100" dirty="0"/>
              <a:t>explanation of how sediment reaches </a:t>
            </a:r>
          </a:p>
          <a:p>
            <a:r>
              <a:rPr lang="en-US" sz="1100" dirty="0"/>
              <a:t>the ocean floor?</a:t>
            </a:r>
          </a:p>
          <a:p>
            <a:endParaRPr lang="en-US" sz="1100" dirty="0"/>
          </a:p>
          <a:p>
            <a:pPr marL="228600" indent="-228600">
              <a:buAutoNum type="alphaUcPeriod"/>
            </a:pPr>
            <a:r>
              <a:rPr lang="en-US" sz="1100" dirty="0"/>
              <a:t>Sediment can be carried to the ocean only by the wind.</a:t>
            </a:r>
          </a:p>
          <a:p>
            <a:pPr marL="228600" indent="-228600">
              <a:buAutoNum type="alphaUcPeriod"/>
            </a:pPr>
            <a:r>
              <a:rPr lang="en-US" sz="1100" dirty="0"/>
              <a:t>Wind, water and ice transport sediment to the ocean floor.</a:t>
            </a:r>
          </a:p>
          <a:p>
            <a:pPr marL="228600" indent="-228600">
              <a:buAutoNum type="alphaUcPeriod"/>
            </a:pPr>
            <a:r>
              <a:rPr lang="en-US" sz="1100" dirty="0"/>
              <a:t>Most sediment is transported to the ocean in the ice of glaciers.</a:t>
            </a:r>
          </a:p>
          <a:p>
            <a:pPr marL="228600" indent="-228600">
              <a:buAutoNum type="alphaUcPeriod"/>
            </a:pPr>
            <a:r>
              <a:rPr lang="en-US" sz="1100" dirty="0"/>
              <a:t>Dust storms are the main way that the sediment gets into the ocean.</a:t>
            </a:r>
          </a:p>
          <a:p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118293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9" name="Picture 1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9700" y="181471"/>
            <a:ext cx="1420813" cy="239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361950" y="415159"/>
            <a:ext cx="6172200" cy="8153400"/>
          </a:xfrm>
          <a:prstGeom prst="rect">
            <a:avLst/>
          </a:prstGeom>
          <a:noFill/>
          <a:ln w="63500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8100">
                <a:solidFill>
                  <a:schemeClr val="tx1"/>
                </a:solidFill>
                <a:prstDash val="sysDot"/>
              </a:ln>
              <a:noFill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33400" y="2309644"/>
            <a:ext cx="5867400" cy="610167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100" dirty="0"/>
              <a:t>I </a:t>
            </a:r>
            <a:r>
              <a:rPr lang="en-US" sz="1100" b="1" u="sng" dirty="0"/>
              <a:t>claim</a:t>
            </a:r>
            <a:r>
              <a:rPr lang="en-US" sz="1100" dirty="0"/>
              <a:t> that _______ is the correct answer because _______________________________________</a:t>
            </a:r>
          </a:p>
          <a:p>
            <a:pPr>
              <a:lnSpc>
                <a:spcPct val="200000"/>
              </a:lnSpc>
            </a:pPr>
            <a:r>
              <a:rPr lang="en-US" sz="1100" dirty="0"/>
              <a:t>_________________________________________________________________________________________________________________________________________________________________.</a:t>
            </a:r>
          </a:p>
          <a:p>
            <a:pPr>
              <a:lnSpc>
                <a:spcPct val="150000"/>
              </a:lnSpc>
            </a:pPr>
            <a:r>
              <a:rPr lang="en-US" sz="1100" b="1" u="sng" dirty="0"/>
              <a:t>Research and Cite Your Evidence:</a:t>
            </a:r>
          </a:p>
          <a:p>
            <a:pPr>
              <a:lnSpc>
                <a:spcPct val="150000"/>
              </a:lnSpc>
            </a:pPr>
            <a:r>
              <a:rPr lang="en-US" sz="1100" b="1" dirty="0"/>
              <a:t>Resource #1: Title:______________________________________________ Page(s)____________</a:t>
            </a:r>
          </a:p>
          <a:p>
            <a:pPr>
              <a:lnSpc>
                <a:spcPct val="150000"/>
              </a:lnSpc>
            </a:pPr>
            <a:r>
              <a:rPr lang="en-US" sz="1100" b="1" u="sng" dirty="0"/>
              <a:t>Record the text based evidence below.</a:t>
            </a:r>
          </a:p>
          <a:p>
            <a:pPr>
              <a:lnSpc>
                <a:spcPct val="200000"/>
              </a:lnSpc>
            </a:pPr>
            <a:r>
              <a:rPr lang="en-US" sz="1100" dirty="0"/>
              <a:t>___________________________________________________________________________________________________________________________________________________________________________________________________________________________________________________</a:t>
            </a:r>
          </a:p>
          <a:p>
            <a:pPr>
              <a:lnSpc>
                <a:spcPct val="150000"/>
              </a:lnSpc>
            </a:pPr>
            <a:r>
              <a:rPr lang="en-US" sz="1100" b="1" dirty="0"/>
              <a:t>Resource #2: Title:______________________________________________ Page(s)____________</a:t>
            </a:r>
          </a:p>
          <a:p>
            <a:pPr>
              <a:lnSpc>
                <a:spcPct val="150000"/>
              </a:lnSpc>
            </a:pPr>
            <a:r>
              <a:rPr lang="en-US" sz="1100" b="1" u="sng" dirty="0"/>
              <a:t>Record the text based evidence below.</a:t>
            </a:r>
          </a:p>
          <a:p>
            <a:pPr>
              <a:lnSpc>
                <a:spcPct val="200000"/>
              </a:lnSpc>
            </a:pPr>
            <a:r>
              <a:rPr lang="en-US" sz="1100" dirty="0"/>
              <a:t>___________________________________________________________________________________________________________________________________________________________________________________________________________________________________________________</a:t>
            </a:r>
          </a:p>
          <a:p>
            <a:pPr>
              <a:lnSpc>
                <a:spcPct val="150000"/>
              </a:lnSpc>
            </a:pPr>
            <a:r>
              <a:rPr lang="en-US" sz="1100" b="1" u="sng" dirty="0"/>
              <a:t>Was your original claim correct?   </a:t>
            </a:r>
            <a:r>
              <a:rPr lang="en-US" sz="1100" b="1" dirty="0"/>
              <a:t>Yes   or    No    Record your final claim based on evidence. </a:t>
            </a:r>
          </a:p>
          <a:p>
            <a:pPr>
              <a:lnSpc>
                <a:spcPct val="200000"/>
              </a:lnSpc>
            </a:pPr>
            <a:r>
              <a:rPr lang="en-US" sz="1100" dirty="0"/>
              <a:t>___________________________________________________________________________________________________________________________________________________________________________________________________________________________________________________</a:t>
            </a:r>
          </a:p>
          <a:p>
            <a:r>
              <a:rPr lang="en-US" sz="1100" b="1" u="sng" dirty="0"/>
              <a:t>Share and compare your final evidence based claim with another student.</a:t>
            </a:r>
          </a:p>
          <a:p>
            <a:r>
              <a:rPr lang="en-US" sz="1100" b="1" u="sng" dirty="0"/>
              <a:t>Are your claims the same?</a:t>
            </a:r>
          </a:p>
        </p:txBody>
      </p:sp>
      <p:sp>
        <p:nvSpPr>
          <p:cNvPr id="11" name="TextBox 10"/>
          <p:cNvSpPr txBox="1"/>
          <p:nvPr/>
        </p:nvSpPr>
        <p:spPr>
          <a:xfrm rot="20880972">
            <a:off x="5467986" y="571365"/>
            <a:ext cx="67765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/>
              <a:t>What’s the evidence?</a:t>
            </a:r>
          </a:p>
          <a:p>
            <a:endParaRPr lang="en-US" sz="900" b="1" dirty="0"/>
          </a:p>
          <a:p>
            <a:r>
              <a:rPr lang="en-US" sz="900" b="1" dirty="0"/>
              <a:t>SC.4.E.6.6</a:t>
            </a:r>
          </a:p>
          <a:p>
            <a:r>
              <a:rPr lang="en-US" sz="900" b="1" dirty="0"/>
              <a:t>SC.4.E.6.3</a:t>
            </a: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2AD75-3297-4387-98E2-0A288EF899B3}" type="slidenum">
              <a:rPr lang="en-US" smtClean="0"/>
              <a:t>6</a:t>
            </a:fld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7287" y="1213684"/>
            <a:ext cx="573087" cy="500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457200" y="440458"/>
            <a:ext cx="5105400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u="sng" dirty="0"/>
              <a:t>Read the multiple choice question, make a claim and develop a written explanation.</a:t>
            </a:r>
            <a:endParaRPr lang="en-US" sz="1100" dirty="0"/>
          </a:p>
          <a:p>
            <a:endParaRPr lang="en-US" sz="1100" dirty="0"/>
          </a:p>
          <a:p>
            <a:r>
              <a:rPr lang="en-US" sz="1100" dirty="0"/>
              <a:t>Lila is looking at a map that shows where Florida’s major resources are located. </a:t>
            </a:r>
          </a:p>
          <a:p>
            <a:r>
              <a:rPr lang="en-US" sz="1100" dirty="0"/>
              <a:t>Which of these resources is she </a:t>
            </a:r>
            <a:r>
              <a:rPr lang="en-US" sz="1100" b="1" dirty="0"/>
              <a:t>most likely </a:t>
            </a:r>
            <a:r>
              <a:rPr lang="en-US" sz="1100" dirty="0"/>
              <a:t>to see on the map of Florida?</a:t>
            </a:r>
          </a:p>
          <a:p>
            <a:endParaRPr lang="en-US" sz="1100" dirty="0"/>
          </a:p>
          <a:p>
            <a:pPr marL="228600" indent="-228600">
              <a:buAutoNum type="alphaUcPeriod"/>
            </a:pPr>
            <a:r>
              <a:rPr lang="en-US" sz="1100" dirty="0"/>
              <a:t>coal</a:t>
            </a:r>
          </a:p>
          <a:p>
            <a:pPr marL="228600" indent="-228600">
              <a:buAutoNum type="alphaUcPeriod"/>
            </a:pPr>
            <a:r>
              <a:rPr lang="en-US" sz="1100" dirty="0"/>
              <a:t>gold</a:t>
            </a:r>
          </a:p>
          <a:p>
            <a:pPr marL="228600" indent="-228600">
              <a:buAutoNum type="alphaUcPeriod"/>
            </a:pPr>
            <a:r>
              <a:rPr lang="en-US" sz="1100" dirty="0"/>
              <a:t>wheat</a:t>
            </a:r>
          </a:p>
          <a:p>
            <a:pPr marL="228600" indent="-228600">
              <a:buAutoNum type="alphaUcPeriod"/>
            </a:pPr>
            <a:r>
              <a:rPr lang="en-US" sz="1100" dirty="0"/>
              <a:t>phosphate</a:t>
            </a:r>
          </a:p>
          <a:p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5808361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9" name="Picture 1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9700" y="181471"/>
            <a:ext cx="1420813" cy="239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361950" y="415159"/>
            <a:ext cx="6172200" cy="8153400"/>
          </a:xfrm>
          <a:prstGeom prst="rect">
            <a:avLst/>
          </a:prstGeom>
          <a:noFill/>
          <a:ln w="63500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 w="38100">
                <a:solidFill>
                  <a:schemeClr val="tx1"/>
                </a:solidFill>
                <a:prstDash val="sysDot"/>
              </a:ln>
              <a:noFill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33400" y="2309644"/>
            <a:ext cx="5867400" cy="610167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100" dirty="0"/>
              <a:t>I </a:t>
            </a:r>
            <a:r>
              <a:rPr lang="en-US" sz="1100" b="1" u="sng" dirty="0"/>
              <a:t>claim</a:t>
            </a:r>
            <a:r>
              <a:rPr lang="en-US" sz="1100" dirty="0"/>
              <a:t> that _______ is the correct answer because _______________________________________</a:t>
            </a:r>
          </a:p>
          <a:p>
            <a:pPr>
              <a:lnSpc>
                <a:spcPct val="200000"/>
              </a:lnSpc>
            </a:pPr>
            <a:r>
              <a:rPr lang="en-US" sz="1100" dirty="0"/>
              <a:t>_________________________________________________________________________________________________________________________________________________________________.</a:t>
            </a:r>
          </a:p>
          <a:p>
            <a:pPr>
              <a:lnSpc>
                <a:spcPct val="150000"/>
              </a:lnSpc>
            </a:pPr>
            <a:r>
              <a:rPr lang="en-US" sz="1100" b="1" u="sng" dirty="0"/>
              <a:t>Research and Cite Your Evidence:</a:t>
            </a:r>
          </a:p>
          <a:p>
            <a:pPr>
              <a:lnSpc>
                <a:spcPct val="150000"/>
              </a:lnSpc>
            </a:pPr>
            <a:r>
              <a:rPr lang="en-US" sz="1100" b="1" dirty="0"/>
              <a:t>Resource #1: Title:______________________________________________ Page(s)____________</a:t>
            </a:r>
          </a:p>
          <a:p>
            <a:pPr>
              <a:lnSpc>
                <a:spcPct val="150000"/>
              </a:lnSpc>
            </a:pPr>
            <a:r>
              <a:rPr lang="en-US" sz="1100" b="1" u="sng" dirty="0"/>
              <a:t>Record the text based evidence below.</a:t>
            </a:r>
          </a:p>
          <a:p>
            <a:pPr>
              <a:lnSpc>
                <a:spcPct val="200000"/>
              </a:lnSpc>
            </a:pPr>
            <a:r>
              <a:rPr lang="en-US" sz="1100" dirty="0"/>
              <a:t>___________________________________________________________________________________________________________________________________________________________________________________________________________________________________________________</a:t>
            </a:r>
          </a:p>
          <a:p>
            <a:pPr>
              <a:lnSpc>
                <a:spcPct val="150000"/>
              </a:lnSpc>
            </a:pPr>
            <a:r>
              <a:rPr lang="en-US" sz="1100" b="1" dirty="0"/>
              <a:t>Resource #2: Title:______________________________________________ Page(s)____________</a:t>
            </a:r>
          </a:p>
          <a:p>
            <a:pPr>
              <a:lnSpc>
                <a:spcPct val="150000"/>
              </a:lnSpc>
            </a:pPr>
            <a:r>
              <a:rPr lang="en-US" sz="1100" b="1" u="sng" dirty="0"/>
              <a:t>Record the text based evidence below.</a:t>
            </a:r>
          </a:p>
          <a:p>
            <a:pPr>
              <a:lnSpc>
                <a:spcPct val="200000"/>
              </a:lnSpc>
            </a:pPr>
            <a:r>
              <a:rPr lang="en-US" sz="1100" dirty="0"/>
              <a:t>___________________________________________________________________________________________________________________________________________________________________________________________________________________________________________________</a:t>
            </a:r>
          </a:p>
          <a:p>
            <a:pPr>
              <a:lnSpc>
                <a:spcPct val="150000"/>
              </a:lnSpc>
            </a:pPr>
            <a:r>
              <a:rPr lang="en-US" sz="1100" b="1" u="sng" dirty="0"/>
              <a:t>Was your original claim correct?   </a:t>
            </a:r>
            <a:r>
              <a:rPr lang="en-US" sz="1100" b="1" dirty="0"/>
              <a:t>Yes   or    No    Record your final claim based on evidence. </a:t>
            </a:r>
          </a:p>
          <a:p>
            <a:pPr>
              <a:lnSpc>
                <a:spcPct val="200000"/>
              </a:lnSpc>
            </a:pPr>
            <a:r>
              <a:rPr lang="en-US" sz="1100" dirty="0"/>
              <a:t>___________________________________________________________________________________________________________________________________________________________________________________________________________________________________________________</a:t>
            </a:r>
          </a:p>
          <a:p>
            <a:r>
              <a:rPr lang="en-US" sz="1100" b="1" u="sng" dirty="0"/>
              <a:t>Share and compare your final evidence based claim with another student.</a:t>
            </a:r>
          </a:p>
          <a:p>
            <a:r>
              <a:rPr lang="en-US" sz="1100" b="1" u="sng" dirty="0"/>
              <a:t>Are your claims the same?</a:t>
            </a:r>
          </a:p>
        </p:txBody>
      </p:sp>
      <p:sp>
        <p:nvSpPr>
          <p:cNvPr id="11" name="TextBox 10"/>
          <p:cNvSpPr txBox="1"/>
          <p:nvPr/>
        </p:nvSpPr>
        <p:spPr>
          <a:xfrm rot="20880972">
            <a:off x="5467986" y="571365"/>
            <a:ext cx="67765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/>
              <a:t>What’s the evidence?</a:t>
            </a:r>
          </a:p>
          <a:p>
            <a:endParaRPr lang="en-US" sz="900" b="1" dirty="0"/>
          </a:p>
          <a:p>
            <a:endParaRPr lang="en-US" sz="900" b="1" dirty="0"/>
          </a:p>
          <a:p>
            <a:r>
              <a:rPr lang="en-US" sz="900" b="1" dirty="0"/>
              <a:t>SC.4.E.6.4</a:t>
            </a: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2AD75-3297-4387-98E2-0A288EF899B3}" type="slidenum">
              <a:rPr lang="en-US" smtClean="0"/>
              <a:t>7</a:t>
            </a:fld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7287" y="1213684"/>
            <a:ext cx="573087" cy="500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457200" y="440458"/>
            <a:ext cx="5105400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u="sng" dirty="0"/>
              <a:t>Read the multiple choice question, make a claim and develop a written explanation.</a:t>
            </a:r>
            <a:endParaRPr lang="en-US" sz="1100" dirty="0"/>
          </a:p>
          <a:p>
            <a:r>
              <a:rPr lang="en-US" sz="1100" dirty="0"/>
              <a:t>Elements in nature such as rock and ice affect one another. Which statement </a:t>
            </a:r>
          </a:p>
          <a:p>
            <a:r>
              <a:rPr lang="en-US" sz="1100" dirty="0"/>
              <a:t>describes the process shown in the diagram below?</a:t>
            </a:r>
          </a:p>
          <a:p>
            <a:endParaRPr lang="en-US" sz="1100" dirty="0"/>
          </a:p>
          <a:p>
            <a:endParaRPr lang="en-US" sz="1100" dirty="0"/>
          </a:p>
          <a:p>
            <a:pPr marL="228600" indent="-228600">
              <a:buAutoNum type="alphaUcPeriod"/>
            </a:pPr>
            <a:r>
              <a:rPr lang="en-US" sz="1100" dirty="0"/>
              <a:t>Ice prevents erosion.</a:t>
            </a:r>
          </a:p>
          <a:p>
            <a:pPr marL="228600" indent="-228600">
              <a:buAutoNum type="alphaUcPeriod"/>
            </a:pPr>
            <a:r>
              <a:rPr lang="en-US" sz="1100" dirty="0"/>
              <a:t>Ice causes the rock to weather.</a:t>
            </a:r>
          </a:p>
          <a:p>
            <a:pPr marL="228600" indent="-228600">
              <a:buAutoNum type="alphaUcPeriod"/>
            </a:pPr>
            <a:r>
              <a:rPr lang="en-US" sz="1100" dirty="0"/>
              <a:t>Ice seals the break in the rock.</a:t>
            </a:r>
          </a:p>
          <a:p>
            <a:pPr marL="228600" indent="-228600">
              <a:buAutoNum type="alphaUcPeriod"/>
            </a:pPr>
            <a:r>
              <a:rPr lang="en-US" sz="1100" dirty="0"/>
              <a:t>Ice chemically changes the rock.</a:t>
            </a:r>
          </a:p>
          <a:p>
            <a:endParaRPr lang="en-US" sz="11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4388" y="1033030"/>
            <a:ext cx="2255312" cy="11452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494154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9" name="Picture 1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9700" y="181471"/>
            <a:ext cx="1420813" cy="239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361950" y="415159"/>
            <a:ext cx="6172200" cy="8153400"/>
          </a:xfrm>
          <a:prstGeom prst="rect">
            <a:avLst/>
          </a:prstGeom>
          <a:noFill/>
          <a:ln w="63500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 w="38100">
                <a:solidFill>
                  <a:schemeClr val="tx1"/>
                </a:solidFill>
                <a:prstDash val="sysDot"/>
              </a:ln>
              <a:noFill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33400" y="2309644"/>
            <a:ext cx="5867400" cy="610167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100" dirty="0"/>
              <a:t>I </a:t>
            </a:r>
            <a:r>
              <a:rPr lang="en-US" sz="1100" b="1" u="sng" dirty="0"/>
              <a:t>claim</a:t>
            </a:r>
            <a:r>
              <a:rPr lang="en-US" sz="1100" dirty="0"/>
              <a:t> that _______ is the correct answer because _______________________________________</a:t>
            </a:r>
          </a:p>
          <a:p>
            <a:pPr>
              <a:lnSpc>
                <a:spcPct val="200000"/>
              </a:lnSpc>
            </a:pPr>
            <a:r>
              <a:rPr lang="en-US" sz="1100" dirty="0"/>
              <a:t>_________________________________________________________________________________________________________________________________________________________________.</a:t>
            </a:r>
          </a:p>
          <a:p>
            <a:pPr>
              <a:lnSpc>
                <a:spcPct val="150000"/>
              </a:lnSpc>
            </a:pPr>
            <a:r>
              <a:rPr lang="en-US" sz="1100" b="1" u="sng" dirty="0"/>
              <a:t>Research and Cite Your Evidence:</a:t>
            </a:r>
          </a:p>
          <a:p>
            <a:pPr>
              <a:lnSpc>
                <a:spcPct val="150000"/>
              </a:lnSpc>
            </a:pPr>
            <a:r>
              <a:rPr lang="en-US" sz="1100" b="1" dirty="0"/>
              <a:t>Resource #1: Title:______________________________________________ Page(s)____________</a:t>
            </a:r>
          </a:p>
          <a:p>
            <a:pPr>
              <a:lnSpc>
                <a:spcPct val="150000"/>
              </a:lnSpc>
            </a:pPr>
            <a:r>
              <a:rPr lang="en-US" sz="1100" b="1" u="sng" dirty="0"/>
              <a:t>Record the text based evidence below.</a:t>
            </a:r>
          </a:p>
          <a:p>
            <a:pPr>
              <a:lnSpc>
                <a:spcPct val="200000"/>
              </a:lnSpc>
            </a:pPr>
            <a:r>
              <a:rPr lang="en-US" sz="1100" dirty="0"/>
              <a:t>___________________________________________________________________________________________________________________________________________________________________________________________________________________________________________________</a:t>
            </a:r>
          </a:p>
          <a:p>
            <a:pPr>
              <a:lnSpc>
                <a:spcPct val="150000"/>
              </a:lnSpc>
            </a:pPr>
            <a:r>
              <a:rPr lang="en-US" sz="1100" b="1" dirty="0"/>
              <a:t>Resource #2: Title:______________________________________________ Page(s)____________</a:t>
            </a:r>
          </a:p>
          <a:p>
            <a:pPr>
              <a:lnSpc>
                <a:spcPct val="150000"/>
              </a:lnSpc>
            </a:pPr>
            <a:r>
              <a:rPr lang="en-US" sz="1100" b="1" u="sng" dirty="0"/>
              <a:t>Record the text based evidence below.</a:t>
            </a:r>
          </a:p>
          <a:p>
            <a:pPr>
              <a:lnSpc>
                <a:spcPct val="200000"/>
              </a:lnSpc>
            </a:pPr>
            <a:r>
              <a:rPr lang="en-US" sz="1100" dirty="0"/>
              <a:t>___________________________________________________________________________________________________________________________________________________________________________________________________________________________________________________</a:t>
            </a:r>
          </a:p>
          <a:p>
            <a:pPr>
              <a:lnSpc>
                <a:spcPct val="150000"/>
              </a:lnSpc>
            </a:pPr>
            <a:r>
              <a:rPr lang="en-US" sz="1100" b="1" u="sng" dirty="0"/>
              <a:t>Was your original claim correct?   </a:t>
            </a:r>
            <a:r>
              <a:rPr lang="en-US" sz="1100" b="1" dirty="0"/>
              <a:t>Yes   or    No    Record your final claim based on evidence. </a:t>
            </a:r>
          </a:p>
          <a:p>
            <a:pPr>
              <a:lnSpc>
                <a:spcPct val="200000"/>
              </a:lnSpc>
            </a:pPr>
            <a:r>
              <a:rPr lang="en-US" sz="1100" dirty="0"/>
              <a:t>___________________________________________________________________________________________________________________________________________________________________________________________________________________________________________________</a:t>
            </a:r>
          </a:p>
          <a:p>
            <a:r>
              <a:rPr lang="en-US" sz="1100" b="1" u="sng" dirty="0"/>
              <a:t>Share and compare your final evidence based claim with another student.</a:t>
            </a:r>
          </a:p>
          <a:p>
            <a:r>
              <a:rPr lang="en-US" sz="1100" b="1" u="sng" dirty="0"/>
              <a:t>Are your claims the same?</a:t>
            </a:r>
          </a:p>
        </p:txBody>
      </p:sp>
      <p:sp>
        <p:nvSpPr>
          <p:cNvPr id="11" name="TextBox 10"/>
          <p:cNvSpPr txBox="1"/>
          <p:nvPr/>
        </p:nvSpPr>
        <p:spPr>
          <a:xfrm rot="20880972">
            <a:off x="5467986" y="571365"/>
            <a:ext cx="67765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/>
              <a:t>What’s the evidence?</a:t>
            </a:r>
          </a:p>
          <a:p>
            <a:endParaRPr lang="en-US" sz="900" b="1" dirty="0"/>
          </a:p>
          <a:p>
            <a:endParaRPr lang="en-US" sz="900" b="1" dirty="0"/>
          </a:p>
          <a:p>
            <a:r>
              <a:rPr lang="en-US" sz="900" b="1" dirty="0"/>
              <a:t>SC.4.E.6.2</a:t>
            </a: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2AD75-3297-4387-98E2-0A288EF899B3}" type="slidenum">
              <a:rPr lang="en-US" smtClean="0"/>
              <a:t>8</a:t>
            </a:fld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7287" y="1213684"/>
            <a:ext cx="573087" cy="500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457200" y="440458"/>
            <a:ext cx="5105400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u="sng" dirty="0"/>
              <a:t>Read the multiple choice question, make a claim and develop a written explanation.</a:t>
            </a:r>
            <a:endParaRPr lang="en-US" sz="1100" dirty="0"/>
          </a:p>
          <a:p>
            <a:r>
              <a:rPr lang="en-US" sz="1100" dirty="0"/>
              <a:t>The </a:t>
            </a:r>
            <a:r>
              <a:rPr lang="en-US" sz="1100" dirty="0" err="1"/>
              <a:t>Mohs</a:t>
            </a:r>
            <a:r>
              <a:rPr lang="en-US" sz="1100" dirty="0"/>
              <a:t>’ hardness scale is shown below. The hardness of a steel nail is about 5.5.</a:t>
            </a:r>
          </a:p>
          <a:p>
            <a:r>
              <a:rPr lang="en-US" sz="1100" dirty="0"/>
              <a:t>A certain mineral scratches a steel nail, but does not scratch quartz. What is the hardness of the mineral?</a:t>
            </a:r>
          </a:p>
          <a:p>
            <a:endParaRPr lang="en-US" sz="1100" dirty="0"/>
          </a:p>
          <a:p>
            <a:pPr marL="228600" indent="-228600">
              <a:buAutoNum type="alphaUcPeriod"/>
            </a:pPr>
            <a:r>
              <a:rPr lang="en-US" sz="1100" dirty="0"/>
              <a:t>4</a:t>
            </a:r>
          </a:p>
          <a:p>
            <a:pPr marL="228600" indent="-228600">
              <a:buAutoNum type="alphaUcPeriod"/>
            </a:pPr>
            <a:r>
              <a:rPr lang="en-US" sz="1100" dirty="0"/>
              <a:t>5</a:t>
            </a:r>
          </a:p>
          <a:p>
            <a:pPr marL="228600" indent="-228600">
              <a:buAutoNum type="alphaUcPeriod"/>
            </a:pPr>
            <a:r>
              <a:rPr lang="en-US" sz="1100" dirty="0"/>
              <a:t>6</a:t>
            </a:r>
          </a:p>
          <a:p>
            <a:pPr marL="228600" indent="-228600">
              <a:buAutoNum type="alphaUcPeriod"/>
            </a:pPr>
            <a:r>
              <a:rPr lang="en-US" sz="1100" dirty="0"/>
              <a:t>7</a:t>
            </a:r>
          </a:p>
          <a:p>
            <a:endParaRPr lang="en-US" sz="11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9900" y="959904"/>
            <a:ext cx="1266825" cy="12746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81801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9" name="Picture 1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9700" y="181471"/>
            <a:ext cx="1420813" cy="239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361950" y="415159"/>
            <a:ext cx="6172200" cy="8153400"/>
          </a:xfrm>
          <a:prstGeom prst="rect">
            <a:avLst/>
          </a:prstGeom>
          <a:noFill/>
          <a:ln w="63500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 w="38100">
                <a:solidFill>
                  <a:schemeClr val="tx1"/>
                </a:solidFill>
                <a:prstDash val="sysDot"/>
              </a:ln>
              <a:noFill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33400" y="2309644"/>
            <a:ext cx="5867400" cy="610167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100" dirty="0"/>
              <a:t>I </a:t>
            </a:r>
            <a:r>
              <a:rPr lang="en-US" sz="1100" b="1" u="sng" dirty="0"/>
              <a:t>claim</a:t>
            </a:r>
            <a:r>
              <a:rPr lang="en-US" sz="1100" dirty="0"/>
              <a:t> that _______ is the correct answer because _______________________________________</a:t>
            </a:r>
          </a:p>
          <a:p>
            <a:pPr>
              <a:lnSpc>
                <a:spcPct val="200000"/>
              </a:lnSpc>
            </a:pPr>
            <a:r>
              <a:rPr lang="en-US" sz="1100" dirty="0"/>
              <a:t>_________________________________________________________________________________________________________________________________________________________________.</a:t>
            </a:r>
          </a:p>
          <a:p>
            <a:pPr>
              <a:lnSpc>
                <a:spcPct val="150000"/>
              </a:lnSpc>
            </a:pPr>
            <a:r>
              <a:rPr lang="en-US" sz="1100" b="1" u="sng" dirty="0"/>
              <a:t>Research and Cite Your Evidence:</a:t>
            </a:r>
          </a:p>
          <a:p>
            <a:pPr>
              <a:lnSpc>
                <a:spcPct val="150000"/>
              </a:lnSpc>
            </a:pPr>
            <a:r>
              <a:rPr lang="en-US" sz="1100" b="1" dirty="0"/>
              <a:t>Resource #1: Title:______________________________________________ Page(s)____________</a:t>
            </a:r>
          </a:p>
          <a:p>
            <a:pPr>
              <a:lnSpc>
                <a:spcPct val="150000"/>
              </a:lnSpc>
            </a:pPr>
            <a:r>
              <a:rPr lang="en-US" sz="1100" b="1" u="sng" dirty="0"/>
              <a:t>Record the text based evidence below.</a:t>
            </a:r>
          </a:p>
          <a:p>
            <a:pPr>
              <a:lnSpc>
                <a:spcPct val="200000"/>
              </a:lnSpc>
            </a:pPr>
            <a:r>
              <a:rPr lang="en-US" sz="1100" dirty="0"/>
              <a:t>___________________________________________________________________________________________________________________________________________________________________________________________________________________________________________________</a:t>
            </a:r>
          </a:p>
          <a:p>
            <a:pPr>
              <a:lnSpc>
                <a:spcPct val="150000"/>
              </a:lnSpc>
            </a:pPr>
            <a:r>
              <a:rPr lang="en-US" sz="1100" b="1" dirty="0"/>
              <a:t>Resource #2: Title:______________________________________________ Page(s)____________</a:t>
            </a:r>
          </a:p>
          <a:p>
            <a:pPr>
              <a:lnSpc>
                <a:spcPct val="150000"/>
              </a:lnSpc>
            </a:pPr>
            <a:r>
              <a:rPr lang="en-US" sz="1100" b="1" u="sng" dirty="0"/>
              <a:t>Record the text based evidence below.</a:t>
            </a:r>
          </a:p>
          <a:p>
            <a:pPr>
              <a:lnSpc>
                <a:spcPct val="200000"/>
              </a:lnSpc>
            </a:pPr>
            <a:r>
              <a:rPr lang="en-US" sz="1100" dirty="0"/>
              <a:t>___________________________________________________________________________________________________________________________________________________________________________________________________________________________________________________</a:t>
            </a:r>
          </a:p>
          <a:p>
            <a:pPr>
              <a:lnSpc>
                <a:spcPct val="150000"/>
              </a:lnSpc>
            </a:pPr>
            <a:r>
              <a:rPr lang="en-US" sz="1100" b="1" u="sng" dirty="0"/>
              <a:t>Was your original claim correct?   </a:t>
            </a:r>
            <a:r>
              <a:rPr lang="en-US" sz="1100" b="1" dirty="0"/>
              <a:t>Yes   or    No    Record your final claim based on evidence. </a:t>
            </a:r>
          </a:p>
          <a:p>
            <a:pPr>
              <a:lnSpc>
                <a:spcPct val="200000"/>
              </a:lnSpc>
            </a:pPr>
            <a:r>
              <a:rPr lang="en-US" sz="1100" dirty="0"/>
              <a:t>___________________________________________________________________________________________________________________________________________________________________________________________________________________________________________________</a:t>
            </a:r>
          </a:p>
          <a:p>
            <a:r>
              <a:rPr lang="en-US" sz="1100" b="1" u="sng" dirty="0"/>
              <a:t>Share and compare your final evidence based claim with another student.</a:t>
            </a:r>
          </a:p>
          <a:p>
            <a:r>
              <a:rPr lang="en-US" sz="1100" b="1" u="sng" dirty="0"/>
              <a:t>Are your claims the same?</a:t>
            </a:r>
          </a:p>
        </p:txBody>
      </p:sp>
      <p:sp>
        <p:nvSpPr>
          <p:cNvPr id="11" name="TextBox 10"/>
          <p:cNvSpPr txBox="1"/>
          <p:nvPr/>
        </p:nvSpPr>
        <p:spPr>
          <a:xfrm rot="20880972">
            <a:off x="5467986" y="571365"/>
            <a:ext cx="67765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/>
              <a:t>What’s the evidence?</a:t>
            </a:r>
          </a:p>
          <a:p>
            <a:endParaRPr lang="en-US" sz="900" b="1" dirty="0"/>
          </a:p>
          <a:p>
            <a:endParaRPr lang="en-US" sz="900" b="1" dirty="0"/>
          </a:p>
          <a:p>
            <a:r>
              <a:rPr lang="en-US" sz="900" b="1" dirty="0"/>
              <a:t>SC.4.E.5.2</a:t>
            </a: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2AD75-3297-4387-98E2-0A288EF899B3}" type="slidenum">
              <a:rPr lang="en-US" smtClean="0"/>
              <a:t>9</a:t>
            </a:fld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7287" y="1213684"/>
            <a:ext cx="573087" cy="500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457200" y="440458"/>
            <a:ext cx="5105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u="sng" dirty="0"/>
              <a:t>Read the multiple choice question, make a claim and develop a written explanation.</a:t>
            </a:r>
            <a:endParaRPr lang="en-US" sz="1100" dirty="0"/>
          </a:p>
          <a:p>
            <a:r>
              <a:rPr lang="en-US" sz="1100" dirty="0"/>
              <a:t>Ashley notices changes in the moon over the course of a month. Which of the following sequences could Ashley have seen?</a:t>
            </a:r>
          </a:p>
          <a:p>
            <a:endParaRPr lang="en-US" sz="1100" dirty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033030"/>
            <a:ext cx="2228850" cy="121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0375" y="1033030"/>
            <a:ext cx="2219325" cy="12488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277439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9" name="Picture 1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9700" y="181471"/>
            <a:ext cx="1420813" cy="239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361950" y="415159"/>
            <a:ext cx="6172200" cy="8153400"/>
          </a:xfrm>
          <a:prstGeom prst="rect">
            <a:avLst/>
          </a:prstGeom>
          <a:noFill/>
          <a:ln w="63500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 w="38100">
                <a:solidFill>
                  <a:schemeClr val="tx1"/>
                </a:solidFill>
                <a:prstDash val="sysDot"/>
              </a:ln>
              <a:noFill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33400" y="2309644"/>
            <a:ext cx="5867400" cy="610167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100" dirty="0"/>
              <a:t>I </a:t>
            </a:r>
            <a:r>
              <a:rPr lang="en-US" sz="1100" b="1" u="sng" dirty="0"/>
              <a:t>claim</a:t>
            </a:r>
            <a:r>
              <a:rPr lang="en-US" sz="1100" dirty="0"/>
              <a:t> that _______ is the correct answer because _______________________________________</a:t>
            </a:r>
          </a:p>
          <a:p>
            <a:pPr>
              <a:lnSpc>
                <a:spcPct val="200000"/>
              </a:lnSpc>
            </a:pPr>
            <a:r>
              <a:rPr lang="en-US" sz="1100" dirty="0"/>
              <a:t>_________________________________________________________________________________________________________________________________________________________________.</a:t>
            </a:r>
          </a:p>
          <a:p>
            <a:pPr>
              <a:lnSpc>
                <a:spcPct val="150000"/>
              </a:lnSpc>
            </a:pPr>
            <a:r>
              <a:rPr lang="en-US" sz="1100" b="1" u="sng" dirty="0"/>
              <a:t>Research and Cite Your Evidence:</a:t>
            </a:r>
          </a:p>
          <a:p>
            <a:pPr>
              <a:lnSpc>
                <a:spcPct val="150000"/>
              </a:lnSpc>
            </a:pPr>
            <a:r>
              <a:rPr lang="en-US" sz="1100" b="1" dirty="0"/>
              <a:t>Resource #1: Title:______________________________________________ Page(s)____________</a:t>
            </a:r>
          </a:p>
          <a:p>
            <a:pPr>
              <a:lnSpc>
                <a:spcPct val="150000"/>
              </a:lnSpc>
            </a:pPr>
            <a:r>
              <a:rPr lang="en-US" sz="1100" b="1" u="sng" dirty="0"/>
              <a:t>Record the text based evidence below.</a:t>
            </a:r>
          </a:p>
          <a:p>
            <a:pPr>
              <a:lnSpc>
                <a:spcPct val="200000"/>
              </a:lnSpc>
            </a:pPr>
            <a:r>
              <a:rPr lang="en-US" sz="1100" dirty="0"/>
              <a:t>___________________________________________________________________________________________________________________________________________________________________________________________________________________________________________________</a:t>
            </a:r>
          </a:p>
          <a:p>
            <a:pPr>
              <a:lnSpc>
                <a:spcPct val="150000"/>
              </a:lnSpc>
            </a:pPr>
            <a:r>
              <a:rPr lang="en-US" sz="1100" b="1" dirty="0"/>
              <a:t>Resource #2: Title:______________________________________________ Page(s)____________</a:t>
            </a:r>
          </a:p>
          <a:p>
            <a:pPr>
              <a:lnSpc>
                <a:spcPct val="150000"/>
              </a:lnSpc>
            </a:pPr>
            <a:r>
              <a:rPr lang="en-US" sz="1100" b="1" u="sng" dirty="0"/>
              <a:t>Record the text based evidence below.</a:t>
            </a:r>
          </a:p>
          <a:p>
            <a:pPr>
              <a:lnSpc>
                <a:spcPct val="200000"/>
              </a:lnSpc>
            </a:pPr>
            <a:r>
              <a:rPr lang="en-US" sz="1100" dirty="0"/>
              <a:t>___________________________________________________________________________________________________________________________________________________________________________________________________________________________________________________</a:t>
            </a:r>
          </a:p>
          <a:p>
            <a:pPr>
              <a:lnSpc>
                <a:spcPct val="150000"/>
              </a:lnSpc>
            </a:pPr>
            <a:r>
              <a:rPr lang="en-US" sz="1100" b="1" u="sng" dirty="0"/>
              <a:t>Was your original claim correct?   </a:t>
            </a:r>
            <a:r>
              <a:rPr lang="en-US" sz="1100" b="1" dirty="0"/>
              <a:t>Yes   or    No    Record your final claim based on evidence. </a:t>
            </a:r>
          </a:p>
          <a:p>
            <a:pPr>
              <a:lnSpc>
                <a:spcPct val="200000"/>
              </a:lnSpc>
            </a:pPr>
            <a:r>
              <a:rPr lang="en-US" sz="1100" dirty="0"/>
              <a:t>___________________________________________________________________________________________________________________________________________________________________________________________________________________________________________________</a:t>
            </a:r>
          </a:p>
          <a:p>
            <a:r>
              <a:rPr lang="en-US" sz="1100" b="1" u="sng" dirty="0"/>
              <a:t>Share and compare your final evidence based claim with another student.</a:t>
            </a:r>
          </a:p>
          <a:p>
            <a:r>
              <a:rPr lang="en-US" sz="1100" b="1" u="sng" dirty="0"/>
              <a:t>Are your claims the same?</a:t>
            </a:r>
          </a:p>
        </p:txBody>
      </p:sp>
      <p:sp>
        <p:nvSpPr>
          <p:cNvPr id="11" name="TextBox 10"/>
          <p:cNvSpPr txBox="1"/>
          <p:nvPr/>
        </p:nvSpPr>
        <p:spPr>
          <a:xfrm rot="20880972">
            <a:off x="5467986" y="571365"/>
            <a:ext cx="67765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/>
              <a:t>What’s the evidence?</a:t>
            </a:r>
          </a:p>
          <a:p>
            <a:endParaRPr lang="en-US" sz="900" b="1" dirty="0"/>
          </a:p>
          <a:p>
            <a:endParaRPr lang="en-US" sz="900" b="1" dirty="0"/>
          </a:p>
          <a:p>
            <a:r>
              <a:rPr lang="en-US" sz="900" b="1" dirty="0"/>
              <a:t>SC.4.E.6.4</a:t>
            </a: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2AD75-3297-4387-98E2-0A288EF899B3}" type="slidenum">
              <a:rPr lang="en-US" smtClean="0"/>
              <a:t>10</a:t>
            </a:fld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7287" y="1213684"/>
            <a:ext cx="573087" cy="500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457200" y="440458"/>
            <a:ext cx="5105400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u="sng" dirty="0"/>
              <a:t>Read the multiple choice question, make a claim and develop a written explanation.</a:t>
            </a:r>
            <a:endParaRPr lang="en-US" sz="1100" dirty="0"/>
          </a:p>
          <a:p>
            <a:endParaRPr lang="en-US" sz="1100" dirty="0"/>
          </a:p>
          <a:p>
            <a:r>
              <a:rPr lang="en-US" sz="1100" dirty="0"/>
              <a:t>Some kinds of weathering and erosion cause landforms to change quickly. Other </a:t>
            </a:r>
          </a:p>
          <a:p>
            <a:r>
              <a:rPr lang="en-US" sz="1100" dirty="0"/>
              <a:t>kinds cause change slowly. Which of the following statements is true?</a:t>
            </a:r>
          </a:p>
          <a:p>
            <a:endParaRPr lang="en-US" sz="1100" dirty="0"/>
          </a:p>
          <a:p>
            <a:pPr marL="228600" indent="-228600">
              <a:buAutoNum type="alphaUcPeriod"/>
            </a:pPr>
            <a:r>
              <a:rPr lang="en-US" sz="1100" dirty="0"/>
              <a:t>Landslides cause change slowly.</a:t>
            </a:r>
          </a:p>
          <a:p>
            <a:pPr marL="228600" indent="-228600">
              <a:buAutoNum type="alphaUcPeriod"/>
            </a:pPr>
            <a:r>
              <a:rPr lang="en-US" sz="1100" dirty="0"/>
              <a:t>Glaciers create landforms slowly.</a:t>
            </a:r>
          </a:p>
          <a:p>
            <a:pPr marL="228600" indent="-228600">
              <a:buAutoNum type="alphaUcPeriod"/>
            </a:pPr>
            <a:r>
              <a:rPr lang="en-US" sz="1100" dirty="0"/>
              <a:t>Hurricanes change landforms slowly.</a:t>
            </a:r>
          </a:p>
          <a:p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35425971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9" name="Picture 1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9700" y="181471"/>
            <a:ext cx="1420813" cy="239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361950" y="415159"/>
            <a:ext cx="6172200" cy="8153400"/>
          </a:xfrm>
          <a:prstGeom prst="rect">
            <a:avLst/>
          </a:prstGeom>
          <a:noFill/>
          <a:ln w="63500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 w="38100">
                <a:solidFill>
                  <a:schemeClr val="tx1"/>
                </a:solidFill>
                <a:prstDash val="sysDot"/>
              </a:ln>
              <a:noFill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31327" y="1788674"/>
            <a:ext cx="5867400" cy="6609502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100" dirty="0"/>
              <a:t>I </a:t>
            </a:r>
            <a:r>
              <a:rPr lang="en-US" sz="1100" b="1" u="sng" dirty="0"/>
              <a:t>claim</a:t>
            </a:r>
            <a:r>
              <a:rPr lang="en-US" sz="1100" dirty="0"/>
              <a:t> that ____________________________  and _______________________________________</a:t>
            </a:r>
          </a:p>
          <a:p>
            <a:pPr>
              <a:lnSpc>
                <a:spcPct val="200000"/>
              </a:lnSpc>
            </a:pPr>
            <a:r>
              <a:rPr lang="en-US" sz="1100" dirty="0"/>
              <a:t>are renewable resources, because _____________________________________________________ </a:t>
            </a:r>
          </a:p>
          <a:p>
            <a:pPr>
              <a:lnSpc>
                <a:spcPct val="200000"/>
              </a:lnSpc>
            </a:pPr>
            <a:r>
              <a:rPr lang="en-US" sz="1100" b="1" u="sng" dirty="0"/>
              <a:t>_________________________________________________________________________________</a:t>
            </a:r>
          </a:p>
          <a:p>
            <a:pPr>
              <a:lnSpc>
                <a:spcPct val="200000"/>
              </a:lnSpc>
            </a:pPr>
            <a:r>
              <a:rPr lang="en-US" sz="1100" b="1" u="sng" dirty="0"/>
              <a:t>_________________________________________________________________________________</a:t>
            </a:r>
          </a:p>
          <a:p>
            <a:pPr>
              <a:lnSpc>
                <a:spcPct val="150000"/>
              </a:lnSpc>
            </a:pPr>
            <a:r>
              <a:rPr lang="en-US" sz="1100" b="1" u="sng" dirty="0"/>
              <a:t>Research and Cite Your Evidence:</a:t>
            </a:r>
          </a:p>
          <a:p>
            <a:pPr>
              <a:lnSpc>
                <a:spcPct val="150000"/>
              </a:lnSpc>
            </a:pPr>
            <a:r>
              <a:rPr lang="en-US" sz="1100" b="1" dirty="0"/>
              <a:t>Resource #1: Title:______________________________________________ Page(s)____________</a:t>
            </a:r>
          </a:p>
          <a:p>
            <a:pPr>
              <a:lnSpc>
                <a:spcPct val="150000"/>
              </a:lnSpc>
            </a:pPr>
            <a:r>
              <a:rPr lang="en-US" sz="1100" b="1" u="sng" dirty="0"/>
              <a:t>Record the text based evidence below.</a:t>
            </a:r>
          </a:p>
          <a:p>
            <a:pPr>
              <a:lnSpc>
                <a:spcPct val="200000"/>
              </a:lnSpc>
            </a:pPr>
            <a:r>
              <a:rPr lang="en-US" sz="1100" dirty="0"/>
              <a:t>___________________________________________________________________________________________________________________________________________________________________________________________________________________________________________________</a:t>
            </a:r>
          </a:p>
          <a:p>
            <a:pPr>
              <a:lnSpc>
                <a:spcPct val="150000"/>
              </a:lnSpc>
            </a:pPr>
            <a:r>
              <a:rPr lang="en-US" sz="1100" dirty="0"/>
              <a:t>I </a:t>
            </a:r>
            <a:r>
              <a:rPr lang="en-US" sz="1100" b="1" u="sng" dirty="0"/>
              <a:t>claim </a:t>
            </a:r>
            <a:r>
              <a:rPr lang="en-US" sz="1100" dirty="0"/>
              <a:t>that _______________________________ and ____________________________________</a:t>
            </a:r>
            <a:endParaRPr lang="en-US" sz="1100" u="sng" dirty="0"/>
          </a:p>
          <a:p>
            <a:pPr>
              <a:lnSpc>
                <a:spcPct val="200000"/>
              </a:lnSpc>
            </a:pPr>
            <a:r>
              <a:rPr lang="en-US" sz="1100" dirty="0"/>
              <a:t>are nonrenewable  resources, because__________________________________________________</a:t>
            </a:r>
          </a:p>
          <a:p>
            <a:pPr>
              <a:lnSpc>
                <a:spcPct val="200000"/>
              </a:lnSpc>
            </a:pPr>
            <a:r>
              <a:rPr lang="en-US" sz="1100" dirty="0"/>
              <a:t>___________________________________________________________________________________________________________________________________________________________________________________________________________________________________________________</a:t>
            </a:r>
          </a:p>
          <a:p>
            <a:pPr>
              <a:lnSpc>
                <a:spcPct val="150000"/>
              </a:lnSpc>
            </a:pPr>
            <a:r>
              <a:rPr lang="en-US" sz="1100" dirty="0"/>
              <a:t>Resource #1: </a:t>
            </a:r>
            <a:r>
              <a:rPr lang="en-US" sz="1100" dirty="0" err="1"/>
              <a:t>Title:________________________________________________Page</a:t>
            </a:r>
            <a:r>
              <a:rPr lang="en-US" sz="1100" dirty="0"/>
              <a:t>(s)____________</a:t>
            </a:r>
          </a:p>
          <a:p>
            <a:pPr>
              <a:lnSpc>
                <a:spcPct val="150000"/>
              </a:lnSpc>
            </a:pPr>
            <a:r>
              <a:rPr lang="en-US" sz="1100" b="1" u="sng" dirty="0"/>
              <a:t>Record the text based evidence below.</a:t>
            </a:r>
          </a:p>
          <a:p>
            <a:pPr>
              <a:lnSpc>
                <a:spcPct val="200000"/>
              </a:lnSpc>
            </a:pPr>
            <a:r>
              <a:rPr lang="en-US" sz="1100" dirty="0"/>
              <a:t>___________________________________________________________________________________________________________________________________________________________________________________________________________________________________________________</a:t>
            </a:r>
          </a:p>
          <a:p>
            <a:r>
              <a:rPr lang="en-US" sz="1100" b="1" u="sng" dirty="0"/>
              <a:t>Share and compare your final evidence based claim with another student.</a:t>
            </a:r>
          </a:p>
          <a:p>
            <a:r>
              <a:rPr lang="en-US" sz="1100" b="1" u="sng" dirty="0"/>
              <a:t>Are your claims the same?</a:t>
            </a:r>
          </a:p>
        </p:txBody>
      </p:sp>
      <p:sp>
        <p:nvSpPr>
          <p:cNvPr id="11" name="TextBox 10"/>
          <p:cNvSpPr txBox="1"/>
          <p:nvPr/>
        </p:nvSpPr>
        <p:spPr>
          <a:xfrm rot="20880972">
            <a:off x="5467986" y="571365"/>
            <a:ext cx="67765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/>
              <a:t>What’s the evidence?</a:t>
            </a:r>
          </a:p>
          <a:p>
            <a:endParaRPr lang="en-US" sz="900" b="1" dirty="0"/>
          </a:p>
          <a:p>
            <a:endParaRPr lang="en-US" sz="900" b="1" dirty="0"/>
          </a:p>
          <a:p>
            <a:r>
              <a:rPr lang="en-US" sz="900" b="1" dirty="0"/>
              <a:t>SC.4.E.6.3</a:t>
            </a: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2AD75-3297-4387-98E2-0A288EF899B3}" type="slidenum">
              <a:rPr lang="en-US" smtClean="0"/>
              <a:t>11</a:t>
            </a:fld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7287" y="1213684"/>
            <a:ext cx="573087" cy="500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457200" y="440458"/>
            <a:ext cx="5105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u="sng" dirty="0"/>
              <a:t>Read the multiple choice question, make a claim and develop a written explanation.</a:t>
            </a:r>
            <a:endParaRPr lang="en-US" sz="1100" dirty="0"/>
          </a:p>
          <a:p>
            <a:endParaRPr lang="en-US" sz="1100" dirty="0"/>
          </a:p>
          <a:p>
            <a:r>
              <a:rPr lang="en-US" sz="1100" dirty="0"/>
              <a:t>Identify the </a:t>
            </a:r>
            <a:r>
              <a:rPr lang="en-US" sz="1100" b="1" u="sng" dirty="0"/>
              <a:t>differences </a:t>
            </a:r>
            <a:r>
              <a:rPr lang="en-US" sz="1100" dirty="0"/>
              <a:t>between renewable and non renewable resources, and give examples of both.</a:t>
            </a:r>
          </a:p>
        </p:txBody>
      </p:sp>
    </p:spTree>
    <p:extLst>
      <p:ext uri="{BB962C8B-B14F-4D97-AF65-F5344CB8AC3E}">
        <p14:creationId xmlns:p14="http://schemas.microsoft.com/office/powerpoint/2010/main" val="38544572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9" name="Picture 1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9700" y="181471"/>
            <a:ext cx="1420813" cy="239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361950" y="415159"/>
            <a:ext cx="6172200" cy="8153400"/>
          </a:xfrm>
          <a:prstGeom prst="rect">
            <a:avLst/>
          </a:prstGeom>
          <a:noFill/>
          <a:ln w="63500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 w="38100">
                <a:solidFill>
                  <a:schemeClr val="tx1"/>
                </a:solidFill>
                <a:prstDash val="sysDot"/>
              </a:ln>
              <a:noFill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14350" y="1965352"/>
            <a:ext cx="5867400" cy="6186309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100" dirty="0"/>
              <a:t>I </a:t>
            </a:r>
            <a:r>
              <a:rPr lang="en-US" sz="1100" b="1" u="sng" dirty="0"/>
              <a:t>claim</a:t>
            </a:r>
            <a:r>
              <a:rPr lang="en-US" sz="1100" dirty="0"/>
              <a:t> </a:t>
            </a:r>
            <a:r>
              <a:rPr lang="en-US" sz="1100" b="1" dirty="0"/>
              <a:t>that physical weathering is___</a:t>
            </a:r>
            <a:r>
              <a:rPr lang="en-US" sz="1100" dirty="0"/>
              <a:t>_________________________________________________</a:t>
            </a:r>
          </a:p>
          <a:p>
            <a:pPr>
              <a:lnSpc>
                <a:spcPct val="200000"/>
              </a:lnSpc>
            </a:pPr>
            <a:r>
              <a:rPr lang="en-US" sz="1100" dirty="0"/>
              <a:t>_________________________________________________________________________________________________________________________________________________________________.</a:t>
            </a:r>
          </a:p>
          <a:p>
            <a:pPr>
              <a:lnSpc>
                <a:spcPct val="150000"/>
              </a:lnSpc>
            </a:pPr>
            <a:r>
              <a:rPr lang="en-US" sz="1100" b="1" u="sng" dirty="0"/>
              <a:t>Research and Cite Your Evidence:</a:t>
            </a:r>
          </a:p>
          <a:p>
            <a:pPr>
              <a:lnSpc>
                <a:spcPct val="150000"/>
              </a:lnSpc>
            </a:pPr>
            <a:r>
              <a:rPr lang="en-US" sz="1100" b="1" dirty="0"/>
              <a:t>Resource #1: Title:______________________________________________ Page(s)____________</a:t>
            </a:r>
          </a:p>
          <a:p>
            <a:pPr>
              <a:lnSpc>
                <a:spcPct val="150000"/>
              </a:lnSpc>
            </a:pPr>
            <a:r>
              <a:rPr lang="en-US" sz="1100" b="1" u="sng" dirty="0"/>
              <a:t>Record the text based evidence including the elements that cause physical weathering below:</a:t>
            </a:r>
          </a:p>
          <a:p>
            <a:pPr>
              <a:lnSpc>
                <a:spcPct val="200000"/>
              </a:lnSpc>
            </a:pPr>
            <a:r>
              <a:rPr lang="en-US" sz="1100" dirty="0"/>
              <a:t>___________________________________________________________________________________________________________________________________________________________________________________________________________________________________________________</a:t>
            </a:r>
          </a:p>
          <a:p>
            <a:pPr>
              <a:lnSpc>
                <a:spcPct val="150000"/>
              </a:lnSpc>
            </a:pPr>
            <a:r>
              <a:rPr lang="en-US" sz="1100" b="1" dirty="0"/>
              <a:t>I </a:t>
            </a:r>
            <a:r>
              <a:rPr lang="en-US" sz="1100" b="1" u="sng" dirty="0"/>
              <a:t>claim </a:t>
            </a:r>
            <a:r>
              <a:rPr lang="en-US" sz="1100" b="1" dirty="0"/>
              <a:t>that erosion is _______________________________________________________________</a:t>
            </a:r>
            <a:endParaRPr lang="en-US" sz="1100" b="1" u="sng" dirty="0"/>
          </a:p>
          <a:p>
            <a:pPr>
              <a:lnSpc>
                <a:spcPct val="200000"/>
              </a:lnSpc>
            </a:pPr>
            <a:r>
              <a:rPr lang="en-US" sz="1100" dirty="0"/>
              <a:t>___________________________________________________________________________________________________________________________________________________________________________________________________________________________________________________</a:t>
            </a:r>
          </a:p>
          <a:p>
            <a:pPr>
              <a:lnSpc>
                <a:spcPct val="150000"/>
              </a:lnSpc>
            </a:pPr>
            <a:r>
              <a:rPr lang="en-US" sz="1100" b="1" u="sng" dirty="0"/>
              <a:t>Research and Cite Your Evidence:</a:t>
            </a:r>
          </a:p>
          <a:p>
            <a:pPr>
              <a:lnSpc>
                <a:spcPct val="150000"/>
              </a:lnSpc>
            </a:pPr>
            <a:r>
              <a:rPr lang="en-US" sz="1100" b="1" dirty="0"/>
              <a:t>Resource #1: Title:______________________________________________ Page(s)____________</a:t>
            </a:r>
          </a:p>
          <a:p>
            <a:pPr>
              <a:lnSpc>
                <a:spcPct val="150000"/>
              </a:lnSpc>
            </a:pPr>
            <a:r>
              <a:rPr lang="en-US" sz="1100" b="1" u="sng" dirty="0"/>
              <a:t>Record the text based evidence including the elements that cause erosion below:</a:t>
            </a:r>
          </a:p>
          <a:p>
            <a:pPr>
              <a:lnSpc>
                <a:spcPct val="200000"/>
              </a:lnSpc>
            </a:pPr>
            <a:r>
              <a:rPr lang="en-US" sz="1100" dirty="0"/>
              <a:t>___________________________________________________________________________________________________________________________________________________________________________________________________________________________________________________</a:t>
            </a:r>
          </a:p>
          <a:p>
            <a:r>
              <a:rPr lang="en-US" sz="1100" b="1" u="sng" dirty="0"/>
              <a:t>Share and compare your final evidence based claim with another student.</a:t>
            </a:r>
          </a:p>
          <a:p>
            <a:r>
              <a:rPr lang="en-US" sz="1100" b="1" u="sng" dirty="0"/>
              <a:t>Are your claims the same?</a:t>
            </a:r>
          </a:p>
        </p:txBody>
      </p:sp>
      <p:sp>
        <p:nvSpPr>
          <p:cNvPr id="11" name="TextBox 10"/>
          <p:cNvSpPr txBox="1"/>
          <p:nvPr/>
        </p:nvSpPr>
        <p:spPr>
          <a:xfrm rot="20880972">
            <a:off x="5467986" y="640615"/>
            <a:ext cx="677653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/>
              <a:t>What’s the evidence?</a:t>
            </a:r>
          </a:p>
          <a:p>
            <a:endParaRPr lang="en-US" sz="900" b="1" dirty="0"/>
          </a:p>
          <a:p>
            <a:r>
              <a:rPr lang="en-US" sz="900" b="1" dirty="0"/>
              <a:t>SC.4.E.6.4</a:t>
            </a: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2AD75-3297-4387-98E2-0A288EF899B3}" type="slidenum">
              <a:rPr lang="en-US" smtClean="0"/>
              <a:t>12</a:t>
            </a:fld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7287" y="1213684"/>
            <a:ext cx="573087" cy="500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457200" y="440458"/>
            <a:ext cx="518944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u="sng" dirty="0"/>
              <a:t>Read the multiple choice question, make a claim and develop a written explanation.</a:t>
            </a:r>
            <a:endParaRPr lang="en-US" sz="1100" dirty="0"/>
          </a:p>
          <a:p>
            <a:endParaRPr lang="en-US" sz="1100" dirty="0"/>
          </a:p>
          <a:p>
            <a:r>
              <a:rPr lang="en-US" sz="1100" dirty="0"/>
              <a:t> </a:t>
            </a:r>
            <a:r>
              <a:rPr lang="en-US" sz="1100" b="1" dirty="0"/>
              <a:t>Describe </a:t>
            </a:r>
            <a:r>
              <a:rPr lang="en-US" sz="1100" dirty="0"/>
              <a:t>the basic </a:t>
            </a:r>
            <a:r>
              <a:rPr lang="en-US" sz="1100" b="1" dirty="0"/>
              <a:t>differences</a:t>
            </a:r>
            <a:r>
              <a:rPr lang="en-US" sz="1100" dirty="0"/>
              <a:t> between physical weathering and erosion.  </a:t>
            </a:r>
          </a:p>
          <a:p>
            <a:r>
              <a:rPr lang="en-US" sz="1100" dirty="0"/>
              <a:t> Include all of the different elements that cause weathering and erosion.</a:t>
            </a:r>
          </a:p>
          <a:p>
            <a:pPr marL="228600" indent="-228600">
              <a:buAutoNum type="alphaUcPeriod"/>
            </a:pPr>
            <a:endParaRPr lang="en-US" sz="1100" dirty="0"/>
          </a:p>
          <a:p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62568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9" name="Picture 1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9700" y="181471"/>
            <a:ext cx="1420813" cy="239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361950" y="415159"/>
            <a:ext cx="6172200" cy="8153400"/>
          </a:xfrm>
          <a:prstGeom prst="rect">
            <a:avLst/>
          </a:prstGeom>
          <a:noFill/>
          <a:ln w="63500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 w="38100">
                <a:solidFill>
                  <a:schemeClr val="tx1"/>
                </a:solidFill>
                <a:prstDash val="sysDot"/>
              </a:ln>
              <a:noFill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33400" y="2309644"/>
            <a:ext cx="5867400" cy="610167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100" dirty="0"/>
              <a:t>I </a:t>
            </a:r>
            <a:r>
              <a:rPr lang="en-US" sz="1100" b="1" u="sng" dirty="0"/>
              <a:t>claim</a:t>
            </a:r>
            <a:r>
              <a:rPr lang="en-US" sz="1100" dirty="0"/>
              <a:t> that _______ is the correct answer because _______________________________________</a:t>
            </a:r>
          </a:p>
          <a:p>
            <a:pPr>
              <a:lnSpc>
                <a:spcPct val="200000"/>
              </a:lnSpc>
            </a:pPr>
            <a:r>
              <a:rPr lang="en-US" sz="1100" dirty="0"/>
              <a:t>_________________________________________________________________________________________________________________________________________________________________.</a:t>
            </a:r>
          </a:p>
          <a:p>
            <a:pPr>
              <a:lnSpc>
                <a:spcPct val="150000"/>
              </a:lnSpc>
            </a:pPr>
            <a:r>
              <a:rPr lang="en-US" sz="1100" b="1" u="sng" dirty="0"/>
              <a:t>Research and Cite Your Evidence:</a:t>
            </a:r>
          </a:p>
          <a:p>
            <a:pPr>
              <a:lnSpc>
                <a:spcPct val="150000"/>
              </a:lnSpc>
            </a:pPr>
            <a:r>
              <a:rPr lang="en-US" sz="1100" b="1" dirty="0"/>
              <a:t>Resource #1: Title:______________________________________________ Page(s)____________</a:t>
            </a:r>
          </a:p>
          <a:p>
            <a:pPr>
              <a:lnSpc>
                <a:spcPct val="150000"/>
              </a:lnSpc>
            </a:pPr>
            <a:r>
              <a:rPr lang="en-US" sz="1100" b="1" u="sng" dirty="0"/>
              <a:t>Record the text based evidence below.</a:t>
            </a:r>
          </a:p>
          <a:p>
            <a:pPr>
              <a:lnSpc>
                <a:spcPct val="200000"/>
              </a:lnSpc>
            </a:pPr>
            <a:r>
              <a:rPr lang="en-US" sz="1100" dirty="0"/>
              <a:t>___________________________________________________________________________________________________________________________________________________________________________________________________________________________________________________</a:t>
            </a:r>
          </a:p>
          <a:p>
            <a:pPr>
              <a:lnSpc>
                <a:spcPct val="150000"/>
              </a:lnSpc>
            </a:pPr>
            <a:r>
              <a:rPr lang="en-US" sz="1100" b="1" dirty="0"/>
              <a:t>Resource #2: Title:______________________________________________ Page(s)____________</a:t>
            </a:r>
          </a:p>
          <a:p>
            <a:pPr>
              <a:lnSpc>
                <a:spcPct val="150000"/>
              </a:lnSpc>
            </a:pPr>
            <a:r>
              <a:rPr lang="en-US" sz="1100" b="1" u="sng" dirty="0"/>
              <a:t>Record the text based evidence below.</a:t>
            </a:r>
          </a:p>
          <a:p>
            <a:pPr>
              <a:lnSpc>
                <a:spcPct val="200000"/>
              </a:lnSpc>
            </a:pPr>
            <a:r>
              <a:rPr lang="en-US" sz="1100" dirty="0"/>
              <a:t>___________________________________________________________________________________________________________________________________________________________________________________________________________________________________________________</a:t>
            </a:r>
          </a:p>
          <a:p>
            <a:pPr>
              <a:lnSpc>
                <a:spcPct val="150000"/>
              </a:lnSpc>
            </a:pPr>
            <a:r>
              <a:rPr lang="en-US" sz="1100" b="1" u="sng" dirty="0"/>
              <a:t>Was your original claim correct?   </a:t>
            </a:r>
            <a:r>
              <a:rPr lang="en-US" sz="1100" b="1" dirty="0"/>
              <a:t>Yes   or    No    Record your final claim based on evidence. </a:t>
            </a:r>
          </a:p>
          <a:p>
            <a:pPr>
              <a:lnSpc>
                <a:spcPct val="200000"/>
              </a:lnSpc>
            </a:pPr>
            <a:r>
              <a:rPr lang="en-US" sz="1100" dirty="0"/>
              <a:t>___________________________________________________________________________________________________________________________________________________________________________________________________________________________________________________</a:t>
            </a:r>
          </a:p>
          <a:p>
            <a:r>
              <a:rPr lang="en-US" sz="1100" b="1" u="sng" dirty="0"/>
              <a:t>Share and compare your final evidence based claim with another student.</a:t>
            </a:r>
          </a:p>
          <a:p>
            <a:r>
              <a:rPr lang="en-US" sz="1100" b="1" u="sng" dirty="0"/>
              <a:t>Are your claims the same?</a:t>
            </a:r>
          </a:p>
        </p:txBody>
      </p:sp>
      <p:sp>
        <p:nvSpPr>
          <p:cNvPr id="11" name="TextBox 10"/>
          <p:cNvSpPr txBox="1"/>
          <p:nvPr/>
        </p:nvSpPr>
        <p:spPr>
          <a:xfrm rot="20880972">
            <a:off x="5467986" y="571365"/>
            <a:ext cx="67765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/>
              <a:t>What’s the evidence?</a:t>
            </a:r>
          </a:p>
          <a:p>
            <a:endParaRPr lang="en-US" sz="900" b="1" dirty="0"/>
          </a:p>
          <a:p>
            <a:endParaRPr lang="en-US" sz="900" b="1" dirty="0"/>
          </a:p>
          <a:p>
            <a:r>
              <a:rPr lang="en-US" sz="900" b="1" dirty="0"/>
              <a:t>SC.4.E.6.2</a:t>
            </a: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2AD75-3297-4387-98E2-0A288EF899B3}" type="slidenum">
              <a:rPr lang="en-US" smtClean="0"/>
              <a:t>13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57200" y="440458"/>
            <a:ext cx="5105400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u="sng" dirty="0"/>
              <a:t>Read the multiple choice question, make a claim and develop a written explanation.</a:t>
            </a:r>
            <a:endParaRPr lang="en-US" sz="1100" dirty="0"/>
          </a:p>
          <a:p>
            <a:endParaRPr lang="en-US" sz="1100" dirty="0"/>
          </a:p>
          <a:p>
            <a:r>
              <a:rPr lang="en-US" sz="1100" dirty="0"/>
              <a:t>Minerals are identified and sorted by different characteristics. Luster is one way to</a:t>
            </a:r>
          </a:p>
          <a:p>
            <a:r>
              <a:rPr lang="en-US" sz="1100" dirty="0"/>
              <a:t>sort minerals into different types. What is a mineral’s luster?</a:t>
            </a:r>
          </a:p>
          <a:p>
            <a:endParaRPr lang="en-US" sz="1100" dirty="0"/>
          </a:p>
          <a:p>
            <a:pPr marL="228600" indent="-228600">
              <a:buAutoNum type="alphaUcPeriod"/>
            </a:pPr>
            <a:r>
              <a:rPr lang="en-US" sz="1100" dirty="0"/>
              <a:t>the way the light reflects from its surface</a:t>
            </a:r>
          </a:p>
          <a:p>
            <a:pPr marL="228600" indent="-228600">
              <a:buAutoNum type="alphaUcPeriod"/>
            </a:pPr>
            <a:r>
              <a:rPr lang="en-US" sz="1100" dirty="0"/>
              <a:t>the mineral’s elements and their arrangement</a:t>
            </a:r>
          </a:p>
          <a:p>
            <a:pPr marL="228600" indent="-228600">
              <a:buAutoNum type="alphaUcPeriod"/>
            </a:pPr>
            <a:r>
              <a:rPr lang="en-US" sz="1100" dirty="0"/>
              <a:t>the color that it makes when it is rubbed on a tile</a:t>
            </a:r>
          </a:p>
          <a:p>
            <a:pPr marL="228600" indent="-228600">
              <a:buAutoNum type="alphaUcPeriod"/>
            </a:pPr>
            <a:r>
              <a:rPr lang="en-US" sz="1100" dirty="0"/>
              <a:t>the way that it breaks when you strike it with a wedge</a:t>
            </a:r>
          </a:p>
          <a:p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11470952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9" name="Picture 1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9700" y="181471"/>
            <a:ext cx="1420813" cy="239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361950" y="415159"/>
            <a:ext cx="6172200" cy="8153400"/>
          </a:xfrm>
          <a:prstGeom prst="rect">
            <a:avLst/>
          </a:prstGeom>
          <a:noFill/>
          <a:ln w="63500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 w="38100">
                <a:solidFill>
                  <a:schemeClr val="tx1"/>
                </a:solidFill>
                <a:prstDash val="sysDot"/>
              </a:ln>
              <a:noFill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33400" y="2309644"/>
            <a:ext cx="5867400" cy="610167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100" dirty="0"/>
              <a:t>I </a:t>
            </a:r>
            <a:r>
              <a:rPr lang="en-US" sz="1100" b="1" u="sng" dirty="0"/>
              <a:t>claim</a:t>
            </a:r>
            <a:r>
              <a:rPr lang="en-US" sz="1100" dirty="0"/>
              <a:t> that _______ is the correct answer because _______________________________________</a:t>
            </a:r>
          </a:p>
          <a:p>
            <a:pPr>
              <a:lnSpc>
                <a:spcPct val="200000"/>
              </a:lnSpc>
            </a:pPr>
            <a:r>
              <a:rPr lang="en-US" sz="1100" dirty="0"/>
              <a:t>_________________________________________________________________________________________________________________________________________________________________.</a:t>
            </a:r>
          </a:p>
          <a:p>
            <a:pPr>
              <a:lnSpc>
                <a:spcPct val="150000"/>
              </a:lnSpc>
            </a:pPr>
            <a:r>
              <a:rPr lang="en-US" sz="1100" b="1" u="sng" dirty="0"/>
              <a:t>Research and Cite Your Evidence:</a:t>
            </a:r>
          </a:p>
          <a:p>
            <a:pPr>
              <a:lnSpc>
                <a:spcPct val="150000"/>
              </a:lnSpc>
            </a:pPr>
            <a:r>
              <a:rPr lang="en-US" sz="1100" b="1" dirty="0"/>
              <a:t>Resource #1: Title:______________________________________________ Page(s)____________</a:t>
            </a:r>
          </a:p>
          <a:p>
            <a:pPr>
              <a:lnSpc>
                <a:spcPct val="150000"/>
              </a:lnSpc>
            </a:pPr>
            <a:r>
              <a:rPr lang="en-US" sz="1100" b="1" u="sng" dirty="0"/>
              <a:t>Record the text based evidence below.</a:t>
            </a:r>
          </a:p>
          <a:p>
            <a:pPr>
              <a:lnSpc>
                <a:spcPct val="200000"/>
              </a:lnSpc>
            </a:pPr>
            <a:r>
              <a:rPr lang="en-US" sz="1100" dirty="0"/>
              <a:t>___________________________________________________________________________________________________________________________________________________________________________________________________________________________________________________</a:t>
            </a:r>
          </a:p>
          <a:p>
            <a:pPr>
              <a:lnSpc>
                <a:spcPct val="150000"/>
              </a:lnSpc>
            </a:pPr>
            <a:r>
              <a:rPr lang="en-US" sz="1100" b="1" dirty="0"/>
              <a:t>Resource #2: Title:______________________________________________ Page(s)____________</a:t>
            </a:r>
          </a:p>
          <a:p>
            <a:pPr>
              <a:lnSpc>
                <a:spcPct val="150000"/>
              </a:lnSpc>
            </a:pPr>
            <a:r>
              <a:rPr lang="en-US" sz="1100" b="1" u="sng" dirty="0"/>
              <a:t>Record the text based evidence below.</a:t>
            </a:r>
          </a:p>
          <a:p>
            <a:pPr>
              <a:lnSpc>
                <a:spcPct val="200000"/>
              </a:lnSpc>
            </a:pPr>
            <a:r>
              <a:rPr lang="en-US" sz="1100" dirty="0"/>
              <a:t>___________________________________________________________________________________________________________________________________________________________________________________________________________________________________________________</a:t>
            </a:r>
          </a:p>
          <a:p>
            <a:pPr>
              <a:lnSpc>
                <a:spcPct val="150000"/>
              </a:lnSpc>
            </a:pPr>
            <a:r>
              <a:rPr lang="en-US" sz="1100" b="1" u="sng" dirty="0"/>
              <a:t>Was your original claim correct?   </a:t>
            </a:r>
            <a:r>
              <a:rPr lang="en-US" sz="1100" b="1" dirty="0"/>
              <a:t>Yes   or    No    Record your final claim based on evidence. </a:t>
            </a:r>
          </a:p>
          <a:p>
            <a:pPr>
              <a:lnSpc>
                <a:spcPct val="200000"/>
              </a:lnSpc>
            </a:pPr>
            <a:r>
              <a:rPr lang="en-US" sz="1100" dirty="0"/>
              <a:t>___________________________________________________________________________________________________________________________________________________________________________________________________________________________________________________</a:t>
            </a:r>
          </a:p>
          <a:p>
            <a:r>
              <a:rPr lang="en-US" sz="1100" b="1" u="sng" dirty="0"/>
              <a:t>Share and compare your final evidence based claim with another student.</a:t>
            </a:r>
          </a:p>
          <a:p>
            <a:r>
              <a:rPr lang="en-US" sz="1100" b="1" u="sng" dirty="0"/>
              <a:t>Are your claims the same?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0" y="533400"/>
            <a:ext cx="7620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/>
              <a:t>What’s the evidence?</a:t>
            </a:r>
          </a:p>
          <a:p>
            <a:endParaRPr lang="en-US" sz="900" b="1" dirty="0"/>
          </a:p>
          <a:p>
            <a:r>
              <a:rPr lang="en-US" sz="900" b="1" dirty="0"/>
              <a:t>SC.3.E.5.4</a:t>
            </a:r>
          </a:p>
          <a:p>
            <a:endParaRPr lang="en-US" sz="900" b="1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2AD75-3297-4387-98E2-0A288EF899B3}" type="slidenum">
              <a:rPr lang="en-US" smtClean="0"/>
              <a:t>14</a:t>
            </a:fld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7287" y="1213684"/>
            <a:ext cx="573087" cy="500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504048" y="522313"/>
            <a:ext cx="5105400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u="sng" dirty="0"/>
              <a:t>Read the multiple choice question, make a claim and develop a written explanation.</a:t>
            </a:r>
            <a:endParaRPr lang="en-US" sz="1100" dirty="0"/>
          </a:p>
          <a:p>
            <a:endParaRPr lang="en-US" sz="1100" dirty="0"/>
          </a:p>
          <a:p>
            <a:r>
              <a:rPr lang="en-US" sz="1100" dirty="0"/>
              <a:t>The space shuttle has a fuel tank and two rocket boosters. The rocket boosters give off a blast of hot gases. This blast helps launch the shuttle. The figure below shows the rocket boosters during a launch.  </a:t>
            </a:r>
          </a:p>
          <a:p>
            <a:r>
              <a:rPr lang="en-US" sz="1100" dirty="0"/>
              <a:t>Why are rocket boosters  needed during a launch?</a:t>
            </a:r>
          </a:p>
          <a:p>
            <a:r>
              <a:rPr lang="en-US" sz="1100" dirty="0"/>
              <a:t>A. They give off electrical energy.</a:t>
            </a:r>
          </a:p>
          <a:p>
            <a:r>
              <a:rPr lang="en-US" sz="1100" dirty="0"/>
              <a:t>B. They  carry equipment inside of them.</a:t>
            </a:r>
          </a:p>
          <a:p>
            <a:r>
              <a:rPr lang="en-US" sz="1100" dirty="0"/>
              <a:t>C. They produce force to overcome Earth’s gravity.</a:t>
            </a:r>
          </a:p>
          <a:p>
            <a:r>
              <a:rPr lang="en-US" sz="1100" dirty="0"/>
              <a:t>D. They make the shuttle weigh less during a launch.                                                                         </a:t>
            </a:r>
          </a:p>
        </p:txBody>
      </p:sp>
      <p:pic>
        <p:nvPicPr>
          <p:cNvPr id="14" name="Picture 13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V="1">
            <a:off x="4114800" y="1344197"/>
            <a:ext cx="1010980" cy="8341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894101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9" name="Picture 1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9700" y="181471"/>
            <a:ext cx="1420813" cy="239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361950" y="415159"/>
            <a:ext cx="6172200" cy="8153400"/>
          </a:xfrm>
          <a:prstGeom prst="rect">
            <a:avLst/>
          </a:prstGeom>
          <a:noFill/>
          <a:ln w="63500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 w="38100">
                <a:solidFill>
                  <a:schemeClr val="tx1"/>
                </a:solidFill>
                <a:prstDash val="sysDot"/>
              </a:ln>
              <a:noFill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33400" y="2309644"/>
            <a:ext cx="5867400" cy="610167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100" dirty="0"/>
              <a:t>I </a:t>
            </a:r>
            <a:r>
              <a:rPr lang="en-US" sz="1100" b="1" u="sng" dirty="0"/>
              <a:t>claim</a:t>
            </a:r>
            <a:r>
              <a:rPr lang="en-US" sz="1100" dirty="0"/>
              <a:t> that _______ is the correct answer because _______________________________________</a:t>
            </a:r>
          </a:p>
          <a:p>
            <a:pPr>
              <a:lnSpc>
                <a:spcPct val="200000"/>
              </a:lnSpc>
            </a:pPr>
            <a:r>
              <a:rPr lang="en-US" sz="1100" dirty="0"/>
              <a:t>_________________________________________________________________________________________________________________________________________________________________.</a:t>
            </a:r>
          </a:p>
          <a:p>
            <a:pPr>
              <a:lnSpc>
                <a:spcPct val="150000"/>
              </a:lnSpc>
            </a:pPr>
            <a:r>
              <a:rPr lang="en-US" sz="1100" b="1" u="sng" dirty="0"/>
              <a:t>Research and Cite Your Evidence:</a:t>
            </a:r>
          </a:p>
          <a:p>
            <a:pPr>
              <a:lnSpc>
                <a:spcPct val="150000"/>
              </a:lnSpc>
            </a:pPr>
            <a:r>
              <a:rPr lang="en-US" sz="1100" b="1" dirty="0"/>
              <a:t>Resource #1: Title:______________________________________________ Page(s)____________</a:t>
            </a:r>
          </a:p>
          <a:p>
            <a:pPr>
              <a:lnSpc>
                <a:spcPct val="150000"/>
              </a:lnSpc>
            </a:pPr>
            <a:r>
              <a:rPr lang="en-US" sz="1100" b="1" u="sng" dirty="0"/>
              <a:t>Record the text based evidence below.</a:t>
            </a:r>
          </a:p>
          <a:p>
            <a:pPr>
              <a:lnSpc>
                <a:spcPct val="200000"/>
              </a:lnSpc>
            </a:pPr>
            <a:r>
              <a:rPr lang="en-US" sz="1100" dirty="0"/>
              <a:t>___________________________________________________________________________________________________________________________________________________________________________________________________________________________________________________</a:t>
            </a:r>
          </a:p>
          <a:p>
            <a:pPr>
              <a:lnSpc>
                <a:spcPct val="150000"/>
              </a:lnSpc>
            </a:pPr>
            <a:r>
              <a:rPr lang="en-US" sz="1100" b="1" dirty="0"/>
              <a:t>Resource #2: Title:______________________________________________ Page(s)____________</a:t>
            </a:r>
          </a:p>
          <a:p>
            <a:pPr>
              <a:lnSpc>
                <a:spcPct val="150000"/>
              </a:lnSpc>
            </a:pPr>
            <a:r>
              <a:rPr lang="en-US" sz="1100" b="1" u="sng" dirty="0"/>
              <a:t>Record the text based evidence below.</a:t>
            </a:r>
          </a:p>
          <a:p>
            <a:pPr>
              <a:lnSpc>
                <a:spcPct val="200000"/>
              </a:lnSpc>
            </a:pPr>
            <a:r>
              <a:rPr lang="en-US" sz="1100" dirty="0"/>
              <a:t>___________________________________________________________________________________________________________________________________________________________________________________________________________________________________________________</a:t>
            </a:r>
          </a:p>
          <a:p>
            <a:pPr>
              <a:lnSpc>
                <a:spcPct val="150000"/>
              </a:lnSpc>
            </a:pPr>
            <a:r>
              <a:rPr lang="en-US" sz="1100" b="1" u="sng" dirty="0"/>
              <a:t>Was your original claim correct?   </a:t>
            </a:r>
            <a:r>
              <a:rPr lang="en-US" sz="1100" b="1" dirty="0"/>
              <a:t>Yes   or    No    Record your final claim based on evidence. </a:t>
            </a:r>
          </a:p>
          <a:p>
            <a:pPr>
              <a:lnSpc>
                <a:spcPct val="200000"/>
              </a:lnSpc>
            </a:pPr>
            <a:r>
              <a:rPr lang="en-US" sz="1100" dirty="0"/>
              <a:t>___________________________________________________________________________________________________________________________________________________________________________________________________________________________________________________</a:t>
            </a:r>
          </a:p>
          <a:p>
            <a:r>
              <a:rPr lang="en-US" sz="1100" b="1" u="sng" dirty="0"/>
              <a:t>Share and compare your final evidence based claim with another student.</a:t>
            </a:r>
          </a:p>
          <a:p>
            <a:r>
              <a:rPr lang="en-US" sz="1100" b="1" u="sng" dirty="0"/>
              <a:t>Are your claims the same?</a:t>
            </a:r>
          </a:p>
        </p:txBody>
      </p:sp>
      <p:sp>
        <p:nvSpPr>
          <p:cNvPr id="11" name="TextBox 10"/>
          <p:cNvSpPr txBox="1"/>
          <p:nvPr/>
        </p:nvSpPr>
        <p:spPr>
          <a:xfrm rot="20880972">
            <a:off x="5467986" y="571365"/>
            <a:ext cx="67765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/>
              <a:t>What’s the evidence?</a:t>
            </a:r>
          </a:p>
          <a:p>
            <a:endParaRPr lang="en-US" sz="900" b="1" dirty="0"/>
          </a:p>
          <a:p>
            <a:endParaRPr lang="en-US" sz="900" b="1" dirty="0"/>
          </a:p>
          <a:p>
            <a:r>
              <a:rPr lang="en-US" sz="900" b="1" dirty="0"/>
              <a:t>SC.3.E.5.4</a:t>
            </a: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2AD75-3297-4387-98E2-0A288EF899B3}" type="slidenum">
              <a:rPr lang="en-US" smtClean="0"/>
              <a:t>15</a:t>
            </a:fld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7287" y="1213684"/>
            <a:ext cx="573087" cy="500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457200" y="440458"/>
            <a:ext cx="5105400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u="sng" dirty="0"/>
              <a:t>Read the multiple choice question, make a claim and develop a written explanation.</a:t>
            </a:r>
            <a:endParaRPr lang="en-US" sz="1100" dirty="0"/>
          </a:p>
          <a:p>
            <a:endParaRPr lang="en-US" sz="1100" dirty="0"/>
          </a:p>
          <a:p>
            <a:r>
              <a:rPr lang="en-US" sz="1100" dirty="0"/>
              <a:t>The dotted line in the figure shows the path of a thrown stick. What is the </a:t>
            </a:r>
            <a:r>
              <a:rPr lang="en-US" sz="1100" b="1" u="sng" dirty="0"/>
              <a:t>best</a:t>
            </a:r>
            <a:r>
              <a:rPr lang="en-US" sz="1100" dirty="0"/>
              <a:t> reason</a:t>
            </a:r>
          </a:p>
          <a:p>
            <a:r>
              <a:rPr lang="en-US" sz="1100" dirty="0"/>
              <a:t>Why the path curves?</a:t>
            </a:r>
          </a:p>
          <a:p>
            <a:endParaRPr lang="en-US" sz="1100" dirty="0"/>
          </a:p>
          <a:p>
            <a:pPr marL="228600" indent="-228600">
              <a:buAutoNum type="alphaUcPeriod"/>
            </a:pPr>
            <a:r>
              <a:rPr lang="en-US" sz="1100" dirty="0"/>
              <a:t>The dog is pulling the stick down.</a:t>
            </a:r>
          </a:p>
          <a:p>
            <a:pPr marL="228600" indent="-228600">
              <a:buAutoNum type="alphaUcPeriod"/>
            </a:pPr>
            <a:r>
              <a:rPr lang="en-US" sz="1100" dirty="0"/>
              <a:t>The person used a curve ball throw.</a:t>
            </a:r>
          </a:p>
          <a:p>
            <a:pPr marL="228600" indent="-228600">
              <a:buAutoNum type="alphaUcPeriod"/>
            </a:pPr>
            <a:r>
              <a:rPr lang="en-US" sz="1100" dirty="0"/>
              <a:t>The air is pushing down on the stick.</a:t>
            </a:r>
          </a:p>
          <a:p>
            <a:pPr marL="228600" indent="-228600">
              <a:buAutoNum type="alphaUcPeriod"/>
            </a:pPr>
            <a:r>
              <a:rPr lang="en-US" sz="1100" dirty="0"/>
              <a:t>The stick is being pulled down by gravity.</a:t>
            </a:r>
          </a:p>
          <a:p>
            <a:endParaRPr lang="en-US" sz="1100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1053240"/>
            <a:ext cx="1531412" cy="11723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682185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510913" y="250588"/>
            <a:ext cx="6172200" cy="8153400"/>
          </a:xfrm>
          <a:prstGeom prst="rect">
            <a:avLst/>
          </a:prstGeom>
          <a:noFill/>
          <a:ln w="63500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 w="38100">
                <a:solidFill>
                  <a:schemeClr val="tx1"/>
                </a:solidFill>
                <a:prstDash val="sysDot"/>
              </a:ln>
              <a:noFill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82595" y="2577009"/>
            <a:ext cx="5867400" cy="5593839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100" dirty="0"/>
              <a:t>I </a:t>
            </a:r>
            <a:r>
              <a:rPr lang="en-US" sz="1100" b="1" u="sng" dirty="0"/>
              <a:t>claim</a:t>
            </a:r>
            <a:r>
              <a:rPr lang="en-US" sz="1100" dirty="0"/>
              <a:t> that _______ is the correct answer because _______________________________________</a:t>
            </a:r>
          </a:p>
          <a:p>
            <a:pPr>
              <a:lnSpc>
                <a:spcPct val="200000"/>
              </a:lnSpc>
            </a:pPr>
            <a:r>
              <a:rPr lang="en-US" sz="1100" dirty="0"/>
              <a:t>_________________________________________________________________________________________________________________________________________________________________.</a:t>
            </a:r>
          </a:p>
          <a:p>
            <a:pPr>
              <a:lnSpc>
                <a:spcPct val="150000"/>
              </a:lnSpc>
            </a:pPr>
            <a:r>
              <a:rPr lang="en-US" sz="1100" b="1" u="sng" dirty="0"/>
              <a:t>Research and Cite Your Evidence:</a:t>
            </a:r>
          </a:p>
          <a:p>
            <a:pPr>
              <a:lnSpc>
                <a:spcPct val="150000"/>
              </a:lnSpc>
            </a:pPr>
            <a:r>
              <a:rPr lang="en-US" sz="1100" b="1" dirty="0"/>
              <a:t>Resource #1: Title:______________________________________________ Page(s)____________</a:t>
            </a:r>
          </a:p>
          <a:p>
            <a:pPr>
              <a:lnSpc>
                <a:spcPct val="150000"/>
              </a:lnSpc>
            </a:pPr>
            <a:r>
              <a:rPr lang="en-US" sz="1100" b="1" u="sng" dirty="0"/>
              <a:t>Record the text based evidence below.</a:t>
            </a:r>
          </a:p>
          <a:p>
            <a:pPr>
              <a:lnSpc>
                <a:spcPct val="200000"/>
              </a:lnSpc>
            </a:pPr>
            <a:r>
              <a:rPr lang="en-US" sz="1100" dirty="0"/>
              <a:t>___________________________________________________________________________________________________________________________________________________________________________________________________________________________________________________</a:t>
            </a:r>
          </a:p>
          <a:p>
            <a:pPr>
              <a:lnSpc>
                <a:spcPct val="150000"/>
              </a:lnSpc>
            </a:pPr>
            <a:r>
              <a:rPr lang="en-US" sz="1100" b="1" dirty="0"/>
              <a:t>Resource #2: Title:______________________________________________ Page(s)____________</a:t>
            </a:r>
          </a:p>
          <a:p>
            <a:pPr>
              <a:lnSpc>
                <a:spcPct val="150000"/>
              </a:lnSpc>
            </a:pPr>
            <a:r>
              <a:rPr lang="en-US" sz="1100" b="1" u="sng" dirty="0"/>
              <a:t>Record the text based evidence below.</a:t>
            </a:r>
          </a:p>
          <a:p>
            <a:pPr>
              <a:lnSpc>
                <a:spcPct val="200000"/>
              </a:lnSpc>
            </a:pPr>
            <a:r>
              <a:rPr lang="en-US" sz="1100" dirty="0"/>
              <a:t>___________________________________________________________________________________________________________________________________________________________________________________________________________________________________________________</a:t>
            </a:r>
          </a:p>
          <a:p>
            <a:pPr>
              <a:lnSpc>
                <a:spcPct val="150000"/>
              </a:lnSpc>
            </a:pPr>
            <a:r>
              <a:rPr lang="en-US" sz="1100" b="1" u="sng" dirty="0"/>
              <a:t>Was your original claim correct?   </a:t>
            </a:r>
            <a:r>
              <a:rPr lang="en-US" sz="1100" b="1" dirty="0"/>
              <a:t>Yes   or    No    Record your final claim based on evidence. </a:t>
            </a:r>
          </a:p>
          <a:p>
            <a:pPr>
              <a:lnSpc>
                <a:spcPct val="200000"/>
              </a:lnSpc>
            </a:pPr>
            <a:r>
              <a:rPr lang="en-US" sz="1100" dirty="0"/>
              <a:t>__________________________________________________________________________________________________________________________________________________________________</a:t>
            </a:r>
          </a:p>
          <a:p>
            <a:r>
              <a:rPr lang="en-US" sz="1100" b="1" u="sng" dirty="0"/>
              <a:t>Share and compare your final evidence based claim with another student.</a:t>
            </a:r>
          </a:p>
          <a:p>
            <a:r>
              <a:rPr lang="en-US" sz="1100" b="1" u="sng" dirty="0"/>
              <a:t>Are your claims the same?</a:t>
            </a: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2AD75-3297-4387-98E2-0A288EF899B3}" type="slidenum">
              <a:rPr lang="en-US" smtClean="0"/>
              <a:t>16</a:t>
            </a:fld>
            <a:endParaRPr lang="en-US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68293" y="381000"/>
            <a:ext cx="1261107" cy="13716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10913" y="265602"/>
            <a:ext cx="5839082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u="sng" dirty="0"/>
              <a:t>Read the multiple choice question, make a claim and develop a written explanation.  SC.3.E.6.1</a:t>
            </a:r>
          </a:p>
          <a:p>
            <a:r>
              <a:rPr lang="en-US" sz="1100" dirty="0"/>
              <a:t>Victor placed a thermometer in a jar of water. He then placed the jar on a window</a:t>
            </a:r>
          </a:p>
          <a:p>
            <a:r>
              <a:rPr lang="en-US" sz="1100" dirty="0"/>
              <a:t>sill. The pictures below shows the temperature of the water during the day</a:t>
            </a:r>
          </a:p>
          <a:p>
            <a:r>
              <a:rPr lang="en-US" sz="1100" dirty="0"/>
              <a:t>and night.</a:t>
            </a:r>
          </a:p>
          <a:p>
            <a:endParaRPr lang="en-US" sz="1100" dirty="0"/>
          </a:p>
          <a:p>
            <a:pPr algn="ctr"/>
            <a:endParaRPr lang="en-US" sz="1100" dirty="0"/>
          </a:p>
          <a:p>
            <a:pPr algn="ctr"/>
            <a:r>
              <a:rPr lang="en-US" sz="1100" dirty="0"/>
              <a:t>                      </a:t>
            </a:r>
          </a:p>
          <a:p>
            <a:r>
              <a:rPr lang="en-US" sz="1100" dirty="0"/>
              <a:t>Which statement below is true?</a:t>
            </a:r>
          </a:p>
          <a:p>
            <a:pPr marL="228600" indent="-228600">
              <a:buAutoNum type="alphaUcPeriod"/>
            </a:pPr>
            <a:r>
              <a:rPr lang="en-US" sz="1050" dirty="0"/>
              <a:t>The water has the same temperature during the day as at night because it is inside.</a:t>
            </a:r>
          </a:p>
          <a:p>
            <a:pPr marL="228600" indent="-228600">
              <a:buAutoNum type="alphaUcPeriod"/>
            </a:pPr>
            <a:r>
              <a:rPr lang="en-US" sz="1050" dirty="0"/>
              <a:t>The water has a lower temperature at night because it lost energy after the sun set.</a:t>
            </a:r>
          </a:p>
          <a:p>
            <a:pPr marL="228600" indent="-228600">
              <a:buAutoNum type="alphaUcPeriod"/>
            </a:pPr>
            <a:r>
              <a:rPr lang="en-US" sz="1050" dirty="0"/>
              <a:t>The water has a higher temperature at night because it stored heat energy from the moon.</a:t>
            </a:r>
          </a:p>
          <a:p>
            <a:pPr marL="228600" indent="-228600">
              <a:buAutoNum type="alphaUcPeriod"/>
            </a:pPr>
            <a:r>
              <a:rPr lang="en-US" sz="1050" dirty="0"/>
              <a:t>The water has a higher temperature at night because it stored energy from sunlight during the day.</a:t>
            </a:r>
          </a:p>
        </p:txBody>
      </p:sp>
    </p:spTree>
    <p:extLst>
      <p:ext uri="{BB962C8B-B14F-4D97-AF65-F5344CB8AC3E}">
        <p14:creationId xmlns:p14="http://schemas.microsoft.com/office/powerpoint/2010/main" val="20005599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9" name="Picture 1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9700" y="181471"/>
            <a:ext cx="1420813" cy="239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361950" y="415159"/>
            <a:ext cx="6172200" cy="8153400"/>
          </a:xfrm>
          <a:prstGeom prst="rect">
            <a:avLst/>
          </a:prstGeom>
          <a:noFill/>
          <a:ln w="63500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 w="38100">
                <a:solidFill>
                  <a:schemeClr val="tx1"/>
                </a:solidFill>
                <a:prstDash val="sysDot"/>
              </a:ln>
              <a:noFill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33400" y="2309644"/>
            <a:ext cx="5867400" cy="610167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100" dirty="0"/>
              <a:t>I </a:t>
            </a:r>
            <a:r>
              <a:rPr lang="en-US" sz="1100" b="1" u="sng" dirty="0"/>
              <a:t>claim</a:t>
            </a:r>
            <a:r>
              <a:rPr lang="en-US" sz="1100" dirty="0"/>
              <a:t> that _______ is the correct answer because _______________________________________</a:t>
            </a:r>
          </a:p>
          <a:p>
            <a:pPr>
              <a:lnSpc>
                <a:spcPct val="200000"/>
              </a:lnSpc>
            </a:pPr>
            <a:r>
              <a:rPr lang="en-US" sz="1100" dirty="0"/>
              <a:t>_________________________________________________________________________________________________________________________________________________________________.</a:t>
            </a:r>
          </a:p>
          <a:p>
            <a:pPr>
              <a:lnSpc>
                <a:spcPct val="150000"/>
              </a:lnSpc>
            </a:pPr>
            <a:r>
              <a:rPr lang="en-US" sz="1100" b="1" u="sng" dirty="0"/>
              <a:t>Research and Cite Your Evidence:</a:t>
            </a:r>
          </a:p>
          <a:p>
            <a:pPr>
              <a:lnSpc>
                <a:spcPct val="150000"/>
              </a:lnSpc>
            </a:pPr>
            <a:r>
              <a:rPr lang="en-US" sz="1100" b="1" dirty="0"/>
              <a:t>Resource #1: Title:______________________________________________ Page(s)____________</a:t>
            </a:r>
          </a:p>
          <a:p>
            <a:pPr>
              <a:lnSpc>
                <a:spcPct val="150000"/>
              </a:lnSpc>
            </a:pPr>
            <a:r>
              <a:rPr lang="en-US" sz="1100" b="1" u="sng" dirty="0"/>
              <a:t>Record the text based evidence below.</a:t>
            </a:r>
          </a:p>
          <a:p>
            <a:pPr>
              <a:lnSpc>
                <a:spcPct val="200000"/>
              </a:lnSpc>
            </a:pPr>
            <a:r>
              <a:rPr lang="en-US" sz="1100" dirty="0"/>
              <a:t>___________________________________________________________________________________________________________________________________________________________________________________________________________________________________________________</a:t>
            </a:r>
          </a:p>
          <a:p>
            <a:pPr>
              <a:lnSpc>
                <a:spcPct val="150000"/>
              </a:lnSpc>
            </a:pPr>
            <a:r>
              <a:rPr lang="en-US" sz="1100" b="1" dirty="0"/>
              <a:t>Resource #2: Title:______________________________________________ Page(s)____________</a:t>
            </a:r>
          </a:p>
          <a:p>
            <a:pPr>
              <a:lnSpc>
                <a:spcPct val="150000"/>
              </a:lnSpc>
            </a:pPr>
            <a:r>
              <a:rPr lang="en-US" sz="1100" b="1" u="sng" dirty="0"/>
              <a:t>Record the text based evidence below.</a:t>
            </a:r>
          </a:p>
          <a:p>
            <a:pPr>
              <a:lnSpc>
                <a:spcPct val="200000"/>
              </a:lnSpc>
            </a:pPr>
            <a:r>
              <a:rPr lang="en-US" sz="1100" dirty="0"/>
              <a:t>___________________________________________________________________________________________________________________________________________________________________________________________________________________________________________________</a:t>
            </a:r>
          </a:p>
          <a:p>
            <a:pPr>
              <a:lnSpc>
                <a:spcPct val="150000"/>
              </a:lnSpc>
            </a:pPr>
            <a:r>
              <a:rPr lang="en-US" sz="1100" b="1" u="sng" dirty="0"/>
              <a:t>Was your original claim correct?   </a:t>
            </a:r>
            <a:r>
              <a:rPr lang="en-US" sz="1100" b="1" dirty="0"/>
              <a:t>Yes   or    No    Record your final claim based on evidence. </a:t>
            </a:r>
          </a:p>
          <a:p>
            <a:pPr>
              <a:lnSpc>
                <a:spcPct val="200000"/>
              </a:lnSpc>
            </a:pPr>
            <a:r>
              <a:rPr lang="en-US" sz="1100" dirty="0"/>
              <a:t>___________________________________________________________________________________________________________________________________________________________________________________________________________________________________________________</a:t>
            </a:r>
          </a:p>
          <a:p>
            <a:r>
              <a:rPr lang="en-US" sz="1100" b="1" u="sng" dirty="0"/>
              <a:t>Share and compare your final evidence based claim with another student.</a:t>
            </a:r>
          </a:p>
          <a:p>
            <a:r>
              <a:rPr lang="en-US" sz="1100" b="1" u="sng" dirty="0"/>
              <a:t>Are your claims the same?</a:t>
            </a:r>
          </a:p>
        </p:txBody>
      </p:sp>
      <p:sp>
        <p:nvSpPr>
          <p:cNvPr id="11" name="TextBox 10"/>
          <p:cNvSpPr txBox="1"/>
          <p:nvPr/>
        </p:nvSpPr>
        <p:spPr>
          <a:xfrm rot="20880972">
            <a:off x="5461239" y="605306"/>
            <a:ext cx="74475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/>
              <a:t>What’s the evidence?</a:t>
            </a:r>
          </a:p>
          <a:p>
            <a:endParaRPr lang="en-US" sz="900" b="1" dirty="0"/>
          </a:p>
          <a:p>
            <a:r>
              <a:rPr lang="en-US" sz="900" b="1" dirty="0"/>
              <a:t>SC.3.N.1.5</a:t>
            </a:r>
          </a:p>
          <a:p>
            <a:r>
              <a:rPr lang="en-US" sz="900" b="1" dirty="0"/>
              <a:t>SC.4.E.5.1</a:t>
            </a: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2AD75-3297-4387-98E2-0A288EF899B3}" type="slidenum">
              <a:rPr lang="en-US" smtClean="0"/>
              <a:t>17</a:t>
            </a:fld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7287" y="1213684"/>
            <a:ext cx="573087" cy="500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457200" y="440458"/>
            <a:ext cx="5105400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u="sng" dirty="0"/>
              <a:t>Read the multiple choice question, make a claim and develop a written explanation.</a:t>
            </a:r>
            <a:endParaRPr lang="en-US" sz="1100" dirty="0"/>
          </a:p>
          <a:p>
            <a:endParaRPr lang="en-US" sz="1100" dirty="0"/>
          </a:p>
          <a:p>
            <a:r>
              <a:rPr lang="en-US" sz="1100" dirty="0"/>
              <a:t>Some constellations are visible from different places on Earth only during part of the year.  Why are certain constellations not visible everywhere on Earth all year long?</a:t>
            </a:r>
          </a:p>
          <a:p>
            <a:endParaRPr lang="en-US" sz="1100" dirty="0"/>
          </a:p>
          <a:p>
            <a:pPr marL="228600" indent="-228600">
              <a:buAutoNum type="alphaUcPeriod"/>
            </a:pPr>
            <a:r>
              <a:rPr lang="en-US" sz="1100" dirty="0"/>
              <a:t>Sun’s rotation</a:t>
            </a:r>
          </a:p>
          <a:p>
            <a:pPr marL="228600" indent="-228600">
              <a:buAutoNum type="alphaUcPeriod"/>
            </a:pPr>
            <a:r>
              <a:rPr lang="en-US" sz="1100" dirty="0"/>
              <a:t>Earth’s rotation</a:t>
            </a:r>
          </a:p>
          <a:p>
            <a:pPr marL="228600" indent="-228600">
              <a:buAutoNum type="alphaUcPeriod"/>
            </a:pPr>
            <a:r>
              <a:rPr lang="en-US" sz="1100" dirty="0"/>
              <a:t>Sun’s revolution</a:t>
            </a:r>
          </a:p>
          <a:p>
            <a:pPr marL="228600" indent="-228600">
              <a:buAutoNum type="alphaUcPeriod"/>
            </a:pPr>
            <a:r>
              <a:rPr lang="en-US" sz="1100" dirty="0"/>
              <a:t>Earth’s revolution</a:t>
            </a:r>
          </a:p>
        </p:txBody>
      </p:sp>
    </p:spTree>
    <p:extLst>
      <p:ext uri="{BB962C8B-B14F-4D97-AF65-F5344CB8AC3E}">
        <p14:creationId xmlns:p14="http://schemas.microsoft.com/office/powerpoint/2010/main" val="39923201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9" name="Picture 1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9700" y="181471"/>
            <a:ext cx="1420813" cy="239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361950" y="415159"/>
            <a:ext cx="6172200" cy="8153400"/>
          </a:xfrm>
          <a:prstGeom prst="rect">
            <a:avLst/>
          </a:prstGeom>
          <a:noFill/>
          <a:ln w="63500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 w="38100">
                <a:solidFill>
                  <a:schemeClr val="tx1"/>
                </a:solidFill>
                <a:prstDash val="sysDot"/>
              </a:ln>
              <a:noFill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33400" y="2309644"/>
            <a:ext cx="5867400" cy="610167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100" dirty="0"/>
              <a:t>I </a:t>
            </a:r>
            <a:r>
              <a:rPr lang="en-US" sz="1100" b="1" u="sng" dirty="0"/>
              <a:t>claim</a:t>
            </a:r>
            <a:r>
              <a:rPr lang="en-US" sz="1100" dirty="0"/>
              <a:t> that _______ is the correct answer because _______________________________________</a:t>
            </a:r>
          </a:p>
          <a:p>
            <a:pPr>
              <a:lnSpc>
                <a:spcPct val="200000"/>
              </a:lnSpc>
            </a:pPr>
            <a:r>
              <a:rPr lang="en-US" sz="1100" dirty="0"/>
              <a:t>_________________________________________________________________________________________________________________________________________________________________.</a:t>
            </a:r>
          </a:p>
          <a:p>
            <a:pPr>
              <a:lnSpc>
                <a:spcPct val="150000"/>
              </a:lnSpc>
            </a:pPr>
            <a:r>
              <a:rPr lang="en-US" sz="1100" b="1" u="sng" dirty="0"/>
              <a:t>Research and Cite Your Evidence:</a:t>
            </a:r>
          </a:p>
          <a:p>
            <a:pPr>
              <a:lnSpc>
                <a:spcPct val="150000"/>
              </a:lnSpc>
            </a:pPr>
            <a:r>
              <a:rPr lang="en-US" sz="1100" b="1" dirty="0"/>
              <a:t>Resource #1: Title:______________________________________________ Page(s)____________</a:t>
            </a:r>
          </a:p>
          <a:p>
            <a:pPr>
              <a:lnSpc>
                <a:spcPct val="150000"/>
              </a:lnSpc>
            </a:pPr>
            <a:r>
              <a:rPr lang="en-US" sz="1100" b="1" u="sng" dirty="0"/>
              <a:t>Record the text based evidence below.</a:t>
            </a:r>
          </a:p>
          <a:p>
            <a:pPr>
              <a:lnSpc>
                <a:spcPct val="200000"/>
              </a:lnSpc>
            </a:pPr>
            <a:r>
              <a:rPr lang="en-US" sz="1100" dirty="0"/>
              <a:t>___________________________________________________________________________________________________________________________________________________________________________________________________________________________________________________</a:t>
            </a:r>
          </a:p>
          <a:p>
            <a:pPr>
              <a:lnSpc>
                <a:spcPct val="150000"/>
              </a:lnSpc>
            </a:pPr>
            <a:r>
              <a:rPr lang="en-US" sz="1100" b="1" dirty="0"/>
              <a:t>Resource #2: Title:______________________________________________ Page(s)____________</a:t>
            </a:r>
          </a:p>
          <a:p>
            <a:pPr>
              <a:lnSpc>
                <a:spcPct val="150000"/>
              </a:lnSpc>
            </a:pPr>
            <a:r>
              <a:rPr lang="en-US" sz="1100" b="1" u="sng" dirty="0"/>
              <a:t>Record the text based evidence below.</a:t>
            </a:r>
          </a:p>
          <a:p>
            <a:pPr>
              <a:lnSpc>
                <a:spcPct val="200000"/>
              </a:lnSpc>
            </a:pPr>
            <a:r>
              <a:rPr lang="en-US" sz="1100" dirty="0"/>
              <a:t>___________________________________________________________________________________________________________________________________________________________________________________________________________________________________________________</a:t>
            </a:r>
          </a:p>
          <a:p>
            <a:pPr>
              <a:lnSpc>
                <a:spcPct val="150000"/>
              </a:lnSpc>
            </a:pPr>
            <a:r>
              <a:rPr lang="en-US" sz="1100" b="1" u="sng" dirty="0"/>
              <a:t>Was your original claim correct?   </a:t>
            </a:r>
            <a:r>
              <a:rPr lang="en-US" sz="1100" b="1" dirty="0"/>
              <a:t>Yes   or    No    Record your final claim based on evidence. </a:t>
            </a:r>
          </a:p>
          <a:p>
            <a:pPr>
              <a:lnSpc>
                <a:spcPct val="200000"/>
              </a:lnSpc>
            </a:pPr>
            <a:r>
              <a:rPr lang="en-US" sz="1100" dirty="0"/>
              <a:t>___________________________________________________________________________________________________________________________________________________________________________________________________________________________________________________</a:t>
            </a:r>
          </a:p>
          <a:p>
            <a:r>
              <a:rPr lang="en-US" sz="1100" b="1" u="sng" dirty="0"/>
              <a:t>Share and compare your final evidence based claim with another student.</a:t>
            </a:r>
          </a:p>
          <a:p>
            <a:r>
              <a:rPr lang="en-US" sz="1100" b="1" u="sng" dirty="0"/>
              <a:t>Are your claims the same?</a:t>
            </a:r>
          </a:p>
        </p:txBody>
      </p:sp>
      <p:sp>
        <p:nvSpPr>
          <p:cNvPr id="11" name="TextBox 10"/>
          <p:cNvSpPr txBox="1"/>
          <p:nvPr/>
        </p:nvSpPr>
        <p:spPr>
          <a:xfrm rot="20880972">
            <a:off x="5467986" y="571365"/>
            <a:ext cx="67765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/>
              <a:t>What’s the evidence?</a:t>
            </a:r>
          </a:p>
          <a:p>
            <a:endParaRPr lang="en-US" sz="900" b="1" dirty="0"/>
          </a:p>
          <a:p>
            <a:endParaRPr lang="en-US" sz="900" b="1" dirty="0"/>
          </a:p>
          <a:p>
            <a:r>
              <a:rPr lang="en-US" sz="900" b="1" dirty="0"/>
              <a:t>SC.3.E.5.1</a:t>
            </a: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2AD75-3297-4387-98E2-0A288EF899B3}" type="slidenum">
              <a:rPr lang="en-US" smtClean="0"/>
              <a:t>18</a:t>
            </a:fld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7287" y="1213684"/>
            <a:ext cx="573087" cy="500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457200" y="440458"/>
            <a:ext cx="5105400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u="sng" dirty="0"/>
              <a:t>Read the multiple choice question, make a claim and develop a written explanation.</a:t>
            </a:r>
            <a:endParaRPr lang="en-US" sz="1100" dirty="0"/>
          </a:p>
          <a:p>
            <a:r>
              <a:rPr lang="en-US" sz="1100" dirty="0"/>
              <a:t>This picture shows stars in a night sky. What information can you discover by </a:t>
            </a:r>
          </a:p>
          <a:p>
            <a:r>
              <a:rPr lang="en-US" sz="1100" dirty="0"/>
              <a:t>looking at the picture?</a:t>
            </a:r>
          </a:p>
          <a:p>
            <a:endParaRPr lang="en-US" sz="1100" dirty="0"/>
          </a:p>
          <a:p>
            <a:pPr marL="228600" indent="-228600">
              <a:buAutoNum type="alphaUcPeriod"/>
            </a:pPr>
            <a:r>
              <a:rPr lang="en-US" sz="1100" dirty="0"/>
              <a:t>Brighter stars are farther from Earth.</a:t>
            </a:r>
          </a:p>
          <a:p>
            <a:pPr marL="228600" indent="-228600">
              <a:buAutoNum type="alphaUcPeriod"/>
            </a:pPr>
            <a:r>
              <a:rPr lang="en-US" sz="1100" dirty="0"/>
              <a:t>The smallest stars are the brightest.</a:t>
            </a:r>
          </a:p>
          <a:p>
            <a:pPr marL="228600" indent="-228600">
              <a:buAutoNum type="alphaUcPeriod"/>
            </a:pPr>
            <a:r>
              <a:rPr lang="en-US" sz="1100" dirty="0"/>
              <a:t>The largest stars are part of the sun.</a:t>
            </a:r>
          </a:p>
          <a:p>
            <a:pPr marL="228600" indent="-228600">
              <a:buAutoNum type="alphaUcPeriod"/>
            </a:pPr>
            <a:r>
              <a:rPr lang="en-US" sz="1100" dirty="0"/>
              <a:t>Stars look different from one another.</a:t>
            </a:r>
          </a:p>
          <a:p>
            <a:endParaRPr lang="en-US" sz="1100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882690"/>
            <a:ext cx="1933575" cy="1162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35338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9" name="Picture 1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9700" y="181471"/>
            <a:ext cx="1420813" cy="239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361950" y="415159"/>
            <a:ext cx="6172200" cy="8153400"/>
          </a:xfrm>
          <a:prstGeom prst="rect">
            <a:avLst/>
          </a:prstGeom>
          <a:noFill/>
          <a:ln w="63500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 w="38100">
                <a:solidFill>
                  <a:schemeClr val="tx1"/>
                </a:solidFill>
                <a:prstDash val="sysDot"/>
              </a:ln>
              <a:noFill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33400" y="2309644"/>
            <a:ext cx="5867400" cy="610167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100" dirty="0"/>
              <a:t>I </a:t>
            </a:r>
            <a:r>
              <a:rPr lang="en-US" sz="1100" b="1" u="sng" dirty="0"/>
              <a:t>claim</a:t>
            </a:r>
            <a:r>
              <a:rPr lang="en-US" sz="1100" dirty="0"/>
              <a:t> that _______ is the correct answer because _______________________________________</a:t>
            </a:r>
          </a:p>
          <a:p>
            <a:pPr>
              <a:lnSpc>
                <a:spcPct val="200000"/>
              </a:lnSpc>
            </a:pPr>
            <a:r>
              <a:rPr lang="en-US" sz="1100" dirty="0"/>
              <a:t>_________________________________________________________________________________________________________________________________________________________________.</a:t>
            </a:r>
          </a:p>
          <a:p>
            <a:pPr>
              <a:lnSpc>
                <a:spcPct val="150000"/>
              </a:lnSpc>
            </a:pPr>
            <a:r>
              <a:rPr lang="en-US" sz="1100" b="1" u="sng" dirty="0"/>
              <a:t>Research and Cite Your Evidence:</a:t>
            </a:r>
          </a:p>
          <a:p>
            <a:pPr>
              <a:lnSpc>
                <a:spcPct val="150000"/>
              </a:lnSpc>
            </a:pPr>
            <a:r>
              <a:rPr lang="en-US" sz="1100" b="1" dirty="0"/>
              <a:t>Resource #1: Title:______________________________________________ Page(s)____________</a:t>
            </a:r>
          </a:p>
          <a:p>
            <a:pPr>
              <a:lnSpc>
                <a:spcPct val="150000"/>
              </a:lnSpc>
            </a:pPr>
            <a:r>
              <a:rPr lang="en-US" sz="1100" b="1" u="sng" dirty="0"/>
              <a:t>Record the text based evidence below.</a:t>
            </a:r>
          </a:p>
          <a:p>
            <a:pPr>
              <a:lnSpc>
                <a:spcPct val="200000"/>
              </a:lnSpc>
            </a:pPr>
            <a:r>
              <a:rPr lang="en-US" sz="1100" dirty="0"/>
              <a:t>___________________________________________________________________________________________________________________________________________________________________________________________________________________________________________________</a:t>
            </a:r>
          </a:p>
          <a:p>
            <a:pPr>
              <a:lnSpc>
                <a:spcPct val="150000"/>
              </a:lnSpc>
            </a:pPr>
            <a:r>
              <a:rPr lang="en-US" sz="1100" b="1" dirty="0"/>
              <a:t>Resource #2: Title:______________________________________________ Page(s)____________</a:t>
            </a:r>
          </a:p>
          <a:p>
            <a:pPr>
              <a:lnSpc>
                <a:spcPct val="150000"/>
              </a:lnSpc>
            </a:pPr>
            <a:r>
              <a:rPr lang="en-US" sz="1100" b="1" u="sng" dirty="0"/>
              <a:t>Record the text based evidence below.</a:t>
            </a:r>
          </a:p>
          <a:p>
            <a:pPr>
              <a:lnSpc>
                <a:spcPct val="200000"/>
              </a:lnSpc>
            </a:pPr>
            <a:r>
              <a:rPr lang="en-US" sz="1100" dirty="0"/>
              <a:t>___________________________________________________________________________________________________________________________________________________________________________________________________________________________________________________</a:t>
            </a:r>
          </a:p>
          <a:p>
            <a:pPr>
              <a:lnSpc>
                <a:spcPct val="150000"/>
              </a:lnSpc>
            </a:pPr>
            <a:r>
              <a:rPr lang="en-US" sz="1100" b="1" u="sng" dirty="0"/>
              <a:t>Was your original claim correct?   </a:t>
            </a:r>
            <a:r>
              <a:rPr lang="en-US" sz="1100" b="1" dirty="0"/>
              <a:t>Yes   or    No    Record your final claim based on evidence. </a:t>
            </a:r>
          </a:p>
          <a:p>
            <a:pPr>
              <a:lnSpc>
                <a:spcPct val="200000"/>
              </a:lnSpc>
            </a:pPr>
            <a:r>
              <a:rPr lang="en-US" sz="1100" dirty="0"/>
              <a:t>___________________________________________________________________________________________________________________________________________________________________________________________________________________________________________________</a:t>
            </a:r>
          </a:p>
          <a:p>
            <a:r>
              <a:rPr lang="en-US" sz="1100" b="1" u="sng" dirty="0"/>
              <a:t>Share and compare your final evidence based claim with another student.</a:t>
            </a:r>
          </a:p>
          <a:p>
            <a:r>
              <a:rPr lang="en-US" sz="1100" b="1" u="sng" dirty="0"/>
              <a:t>Are your claims the same?</a:t>
            </a:r>
          </a:p>
        </p:txBody>
      </p:sp>
      <p:sp>
        <p:nvSpPr>
          <p:cNvPr id="11" name="TextBox 10"/>
          <p:cNvSpPr txBox="1"/>
          <p:nvPr/>
        </p:nvSpPr>
        <p:spPr>
          <a:xfrm rot="20880972">
            <a:off x="5467986" y="571365"/>
            <a:ext cx="67765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/>
              <a:t>What’s the evidence?</a:t>
            </a:r>
          </a:p>
          <a:p>
            <a:endParaRPr lang="en-US" sz="900" b="1" dirty="0"/>
          </a:p>
          <a:p>
            <a:r>
              <a:rPr lang="en-US" sz="900" b="1" dirty="0"/>
              <a:t>SC.3.E.5.1</a:t>
            </a:r>
          </a:p>
          <a:p>
            <a:r>
              <a:rPr lang="en-US" sz="900" b="1" dirty="0"/>
              <a:t>SC.3.E.5.3</a:t>
            </a: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2AD75-3297-4387-98E2-0A288EF899B3}" type="slidenum">
              <a:rPr lang="en-US" smtClean="0"/>
              <a:t>19</a:t>
            </a:fld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7287" y="1213684"/>
            <a:ext cx="573087" cy="500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457200" y="440458"/>
            <a:ext cx="5105400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u="sng" dirty="0"/>
              <a:t>Read the multiple choice question, make a claim and develop a written explanation.</a:t>
            </a:r>
            <a:endParaRPr lang="en-US" sz="1100" dirty="0"/>
          </a:p>
          <a:p>
            <a:endParaRPr lang="en-US" sz="1100" dirty="0"/>
          </a:p>
          <a:p>
            <a:r>
              <a:rPr lang="en-US" sz="1100" dirty="0"/>
              <a:t>Hannah notices that the stars and the sun appear very different. Which statement </a:t>
            </a:r>
          </a:p>
          <a:p>
            <a:r>
              <a:rPr lang="en-US" sz="1100" b="1" u="sng" dirty="0"/>
              <a:t>best</a:t>
            </a:r>
            <a:r>
              <a:rPr lang="en-US" sz="1100" dirty="0"/>
              <a:t> tells why other stars appear different from the sun? </a:t>
            </a:r>
          </a:p>
          <a:p>
            <a:endParaRPr lang="en-US" sz="1100" dirty="0"/>
          </a:p>
          <a:p>
            <a:pPr marL="228600" indent="-228600">
              <a:buFontTx/>
              <a:buAutoNum type="alphaUcPeriod"/>
            </a:pPr>
            <a:r>
              <a:rPr lang="en-US" sz="1100" dirty="0"/>
              <a:t>The stars are closer to Earth.</a:t>
            </a:r>
          </a:p>
          <a:p>
            <a:pPr marL="228600" indent="-228600">
              <a:buAutoNum type="alphaUcPeriod"/>
            </a:pPr>
            <a:r>
              <a:rPr lang="en-US" sz="1100" dirty="0"/>
              <a:t>The stars are not as hot as the Sun.</a:t>
            </a:r>
          </a:p>
          <a:p>
            <a:pPr marL="228600" indent="-228600">
              <a:buAutoNum type="alphaUcPeriod"/>
            </a:pPr>
            <a:r>
              <a:rPr lang="en-US" sz="1100" dirty="0"/>
              <a:t>The stars are smaller than the Sun.</a:t>
            </a:r>
          </a:p>
          <a:p>
            <a:pPr marL="228600" indent="-228600">
              <a:buAutoNum type="alphaUcPeriod"/>
            </a:pPr>
            <a:r>
              <a:rPr lang="en-US" sz="1100" dirty="0"/>
              <a:t>The stars are farther from the Earth.</a:t>
            </a:r>
          </a:p>
          <a:p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400930314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9" name="Picture 1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9700" y="181471"/>
            <a:ext cx="1420813" cy="239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361950" y="415159"/>
            <a:ext cx="6172200" cy="8153400"/>
          </a:xfrm>
          <a:prstGeom prst="rect">
            <a:avLst/>
          </a:prstGeom>
          <a:noFill/>
          <a:ln w="63500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 w="38100">
                <a:solidFill>
                  <a:schemeClr val="tx1"/>
                </a:solidFill>
                <a:prstDash val="sysDot"/>
              </a:ln>
              <a:noFill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33400" y="2309644"/>
            <a:ext cx="5867400" cy="610167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100" dirty="0"/>
              <a:t>I </a:t>
            </a:r>
            <a:r>
              <a:rPr lang="en-US" sz="1100" b="1" u="sng" dirty="0"/>
              <a:t>claim</a:t>
            </a:r>
            <a:r>
              <a:rPr lang="en-US" sz="1100" dirty="0"/>
              <a:t> that _______ is the correct answer because _______________________________________</a:t>
            </a:r>
          </a:p>
          <a:p>
            <a:pPr>
              <a:lnSpc>
                <a:spcPct val="200000"/>
              </a:lnSpc>
            </a:pPr>
            <a:r>
              <a:rPr lang="en-US" sz="1100" dirty="0"/>
              <a:t>_________________________________________________________________________________________________________________________________________________________________.</a:t>
            </a:r>
          </a:p>
          <a:p>
            <a:pPr>
              <a:lnSpc>
                <a:spcPct val="150000"/>
              </a:lnSpc>
            </a:pPr>
            <a:r>
              <a:rPr lang="en-US" sz="1100" b="1" u="sng" dirty="0"/>
              <a:t>Research and Cite Your Evidence:</a:t>
            </a:r>
          </a:p>
          <a:p>
            <a:pPr>
              <a:lnSpc>
                <a:spcPct val="150000"/>
              </a:lnSpc>
            </a:pPr>
            <a:r>
              <a:rPr lang="en-US" sz="1100" b="1" dirty="0"/>
              <a:t>Resource #1: Title:______________________________________________ Page(s)____________</a:t>
            </a:r>
          </a:p>
          <a:p>
            <a:pPr>
              <a:lnSpc>
                <a:spcPct val="150000"/>
              </a:lnSpc>
            </a:pPr>
            <a:r>
              <a:rPr lang="en-US" sz="1100" b="1" u="sng" dirty="0"/>
              <a:t>Record the text based evidence below.</a:t>
            </a:r>
          </a:p>
          <a:p>
            <a:pPr>
              <a:lnSpc>
                <a:spcPct val="200000"/>
              </a:lnSpc>
            </a:pPr>
            <a:r>
              <a:rPr lang="en-US" sz="1100" dirty="0"/>
              <a:t>___________________________________________________________________________________________________________________________________________________________________________________________________________________________________________________</a:t>
            </a:r>
          </a:p>
          <a:p>
            <a:pPr>
              <a:lnSpc>
                <a:spcPct val="150000"/>
              </a:lnSpc>
            </a:pPr>
            <a:r>
              <a:rPr lang="en-US" sz="1100" b="1" dirty="0"/>
              <a:t>Resource #2: Title:______________________________________________ Page(s)____________</a:t>
            </a:r>
          </a:p>
          <a:p>
            <a:pPr>
              <a:lnSpc>
                <a:spcPct val="150000"/>
              </a:lnSpc>
            </a:pPr>
            <a:r>
              <a:rPr lang="en-US" sz="1100" b="1" u="sng" dirty="0"/>
              <a:t>Record the text based evidence below.</a:t>
            </a:r>
          </a:p>
          <a:p>
            <a:pPr>
              <a:lnSpc>
                <a:spcPct val="200000"/>
              </a:lnSpc>
            </a:pPr>
            <a:r>
              <a:rPr lang="en-US" sz="1100" dirty="0"/>
              <a:t>___________________________________________________________________________________________________________________________________________________________________________________________________________________________________________________</a:t>
            </a:r>
          </a:p>
          <a:p>
            <a:pPr>
              <a:lnSpc>
                <a:spcPct val="150000"/>
              </a:lnSpc>
            </a:pPr>
            <a:r>
              <a:rPr lang="en-US" sz="1100" b="1" u="sng" dirty="0"/>
              <a:t>Was your original claim correct?   </a:t>
            </a:r>
            <a:r>
              <a:rPr lang="en-US" sz="1100" b="1" dirty="0"/>
              <a:t>Yes   or    No    Record your final claim based on evidence. </a:t>
            </a:r>
          </a:p>
          <a:p>
            <a:pPr>
              <a:lnSpc>
                <a:spcPct val="200000"/>
              </a:lnSpc>
            </a:pPr>
            <a:r>
              <a:rPr lang="en-US" sz="1100" dirty="0"/>
              <a:t>___________________________________________________________________________________________________________________________________________________________________________________________________________________________________________________</a:t>
            </a:r>
          </a:p>
          <a:p>
            <a:r>
              <a:rPr lang="en-US" sz="1100" b="1" u="sng" dirty="0"/>
              <a:t>Share and compare your final evidence based claim with another student.</a:t>
            </a:r>
          </a:p>
          <a:p>
            <a:r>
              <a:rPr lang="en-US" sz="1100" b="1" u="sng" dirty="0"/>
              <a:t>Are your claims the same?</a:t>
            </a:r>
          </a:p>
        </p:txBody>
      </p:sp>
      <p:sp>
        <p:nvSpPr>
          <p:cNvPr id="11" name="TextBox 10"/>
          <p:cNvSpPr txBox="1"/>
          <p:nvPr/>
        </p:nvSpPr>
        <p:spPr>
          <a:xfrm rot="20880972">
            <a:off x="5467986" y="571365"/>
            <a:ext cx="67765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/>
              <a:t>What’s the evidence?</a:t>
            </a:r>
          </a:p>
          <a:p>
            <a:endParaRPr lang="en-US" sz="900" b="1" dirty="0"/>
          </a:p>
          <a:p>
            <a:endParaRPr lang="en-US" sz="900" b="1" dirty="0"/>
          </a:p>
          <a:p>
            <a:r>
              <a:rPr lang="en-US" sz="900" b="1" dirty="0"/>
              <a:t>SC.3.E.5.2</a:t>
            </a: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2AD75-3297-4387-98E2-0A288EF899B3}" type="slidenum">
              <a:rPr lang="en-US" smtClean="0"/>
              <a:t>20</a:t>
            </a:fld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7287" y="1213684"/>
            <a:ext cx="573087" cy="500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457200" y="440458"/>
            <a:ext cx="5105400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u="sng" dirty="0"/>
              <a:t>Read the multiple choice question, make a claim and develop a written explanation.</a:t>
            </a:r>
            <a:endParaRPr lang="en-US" sz="1100" dirty="0"/>
          </a:p>
          <a:p>
            <a:endParaRPr lang="en-US" sz="1100" dirty="0"/>
          </a:p>
          <a:p>
            <a:r>
              <a:rPr lang="en-US" sz="1100" dirty="0"/>
              <a:t>Joel knows the sun’s radiant energy travels through space to Earth. Which is </a:t>
            </a:r>
            <a:r>
              <a:rPr lang="en-US" sz="1100" b="1" u="sng" dirty="0"/>
              <a:t>not</a:t>
            </a:r>
            <a:r>
              <a:rPr lang="en-US" sz="1100" b="1" dirty="0"/>
              <a:t> </a:t>
            </a:r>
            <a:r>
              <a:rPr lang="en-US" sz="1100" dirty="0"/>
              <a:t>an effect of radiant energy on Earth?</a:t>
            </a:r>
          </a:p>
          <a:p>
            <a:endParaRPr lang="en-US" sz="1100" dirty="0"/>
          </a:p>
          <a:p>
            <a:r>
              <a:rPr lang="en-US" sz="1100" dirty="0"/>
              <a:t>A.    It causes objects to fall to Earth.</a:t>
            </a:r>
          </a:p>
          <a:p>
            <a:r>
              <a:rPr lang="en-US" sz="1100" dirty="0"/>
              <a:t>B.    It causes Earth’s oceans to heat up.</a:t>
            </a:r>
          </a:p>
          <a:p>
            <a:pPr marL="228600" indent="-228600">
              <a:buAutoNum type="alphaUcPeriod"/>
            </a:pPr>
            <a:r>
              <a:rPr lang="en-US" sz="1100" dirty="0"/>
              <a:t>It causes Earth’s land to heat up.</a:t>
            </a:r>
          </a:p>
          <a:p>
            <a:pPr marL="228600" indent="-228600">
              <a:buAutoNum type="alphaUcPeriod"/>
            </a:pPr>
            <a:r>
              <a:rPr lang="en-US" sz="1100" dirty="0"/>
              <a:t>It causes most objects on Earth to heat up.</a:t>
            </a:r>
          </a:p>
          <a:p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4802189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EC494DFCAC1F04D8A1AD269F713D9A9" ma:contentTypeVersion="15" ma:contentTypeDescription="Create a new document." ma:contentTypeScope="" ma:versionID="724e4daa88789c960aea32a9e723c70d">
  <xsd:schema xmlns:xsd="http://www.w3.org/2001/XMLSchema" xmlns:xs="http://www.w3.org/2001/XMLSchema" xmlns:p="http://schemas.microsoft.com/office/2006/metadata/properties" xmlns:ns1="http://schemas.microsoft.com/sharepoint/v3" xmlns:ns2="2c4ad0ae-0763-4cf3-b70f-fe996349d0c2" xmlns:ns3="1f5d1c02-7975-4521-a0dd-33326705a106" targetNamespace="http://schemas.microsoft.com/office/2006/metadata/properties" ma:root="true" ma:fieldsID="a3e317632981aea17c9b9527423aa9e4" ns1:_="" ns2:_="" ns3:_="">
    <xsd:import namespace="http://schemas.microsoft.com/sharepoint/v3"/>
    <xsd:import namespace="2c4ad0ae-0763-4cf3-b70f-fe996349d0c2"/>
    <xsd:import namespace="1f5d1c02-7975-4521-a0dd-33326705a10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1:_ip_UnifiedCompliancePolicyProperties" minOccurs="0"/>
                <xsd:element ref="ns1:_ip_UnifiedCompliancePolicyUIAction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7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8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c4ad0ae-0763-4cf3-b70f-fe996349d0c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f5d1c02-7975-4521-a0dd-33326705a106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1A8E7D4-EF33-47FA-831E-A18087B703BF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</ds:schemaRefs>
</ds:datastoreItem>
</file>

<file path=customXml/itemProps2.xml><?xml version="1.0" encoding="utf-8"?>
<ds:datastoreItem xmlns:ds="http://schemas.openxmlformats.org/officeDocument/2006/customXml" ds:itemID="{450CCBBC-1BD3-4439-BB94-DE482EAA5E6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0A03912-CD68-48A4-A9C3-ED737227AB5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2c4ad0ae-0763-4cf3-b70f-fe996349d0c2"/>
    <ds:schemaRef ds:uri="1f5d1c02-7975-4521-a0dd-33326705a10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729</TotalTime>
  <Words>3101</Words>
  <Application>Microsoft Office PowerPoint</Application>
  <PresentationFormat>On-screen Show (4:3)</PresentationFormat>
  <Paragraphs>516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Plumery Ann Marie</cp:lastModifiedBy>
  <cp:revision>73</cp:revision>
  <cp:lastPrinted>2016-02-11T20:46:37Z</cp:lastPrinted>
  <dcterms:created xsi:type="dcterms:W3CDTF">2015-08-21T13:58:17Z</dcterms:created>
  <dcterms:modified xsi:type="dcterms:W3CDTF">2025-04-17T16:37:40Z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0x0101001EC494DFCAC1F04D8A1AD269F713D9A9</vt:lpwstr>
  </property>
</Properties>
</file>