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Lst>
  <p:sldSz cx="7239000" cy="9525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0" userDrawn="1">
          <p15:clr>
            <a:srgbClr val="A4A3A4"/>
          </p15:clr>
        </p15:guide>
        <p15:guide id="2" pos="22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852F23-A464-4419-8237-395F72BC800C}" v="12" dt="2022-12-08T18:47:15.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58" autoAdjust="0"/>
    <p:restoredTop sz="94660"/>
  </p:normalViewPr>
  <p:slideViewPr>
    <p:cSldViewPr snapToGrid="0">
      <p:cViewPr varScale="1">
        <p:scale>
          <a:sx n="46" d="100"/>
          <a:sy n="46" d="100"/>
        </p:scale>
        <p:origin x="2304" y="28"/>
      </p:cViewPr>
      <p:guideLst>
        <p:guide orient="horz" pos="3000"/>
        <p:guide pos="22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un Gwendolyn" userId="9f128278-905f-40e0-8273-231884680dbe" providerId="ADAL" clId="{7F852F23-A464-4419-8237-395F72BC800C}"/>
    <pc:docChg chg="undo custSel modSld">
      <pc:chgData name="Noun Gwendolyn" userId="9f128278-905f-40e0-8273-231884680dbe" providerId="ADAL" clId="{7F852F23-A464-4419-8237-395F72BC800C}" dt="2022-12-08T19:13:16.568" v="435" actId="20577"/>
      <pc:docMkLst>
        <pc:docMk/>
      </pc:docMkLst>
      <pc:sldChg chg="modSp mod">
        <pc:chgData name="Noun Gwendolyn" userId="9f128278-905f-40e0-8273-231884680dbe" providerId="ADAL" clId="{7F852F23-A464-4419-8237-395F72BC800C}" dt="2022-12-08T19:12:56.173" v="429" actId="20577"/>
        <pc:sldMkLst>
          <pc:docMk/>
          <pc:sldMk cId="1937286634" sldId="256"/>
        </pc:sldMkLst>
        <pc:graphicFrameChg chg="modGraphic">
          <ac:chgData name="Noun Gwendolyn" userId="9f128278-905f-40e0-8273-231884680dbe" providerId="ADAL" clId="{7F852F23-A464-4419-8237-395F72BC800C}" dt="2022-12-08T19:12:56.173" v="429" actId="20577"/>
          <ac:graphicFrameMkLst>
            <pc:docMk/>
            <pc:sldMk cId="1937286634" sldId="256"/>
            <ac:graphicFrameMk id="4" creationId="{319F40ED-492B-4182-B298-A040163B6E65}"/>
          </ac:graphicFrameMkLst>
        </pc:graphicFrameChg>
      </pc:sldChg>
      <pc:sldChg chg="modSp mod">
        <pc:chgData name="Noun Gwendolyn" userId="9f128278-905f-40e0-8273-231884680dbe" providerId="ADAL" clId="{7F852F23-A464-4419-8237-395F72BC800C}" dt="2022-12-08T19:13:16.568" v="435" actId="20577"/>
        <pc:sldMkLst>
          <pc:docMk/>
          <pc:sldMk cId="1389003065" sldId="257"/>
        </pc:sldMkLst>
        <pc:graphicFrameChg chg="modGraphic">
          <ac:chgData name="Noun Gwendolyn" userId="9f128278-905f-40e0-8273-231884680dbe" providerId="ADAL" clId="{7F852F23-A464-4419-8237-395F72BC800C}" dt="2022-12-08T19:13:16.568" v="435" actId="20577"/>
          <ac:graphicFrameMkLst>
            <pc:docMk/>
            <pc:sldMk cId="1389003065" sldId="257"/>
            <ac:graphicFrameMk id="4" creationId="{319F40ED-492B-4182-B298-A040163B6E65}"/>
          </ac:graphicFrameMkLst>
        </pc:graphicFrameChg>
        <pc:picChg chg="mod">
          <ac:chgData name="Noun Gwendolyn" userId="9f128278-905f-40e0-8273-231884680dbe" providerId="ADAL" clId="{7F852F23-A464-4419-8237-395F72BC800C}" dt="2022-12-08T18:40:43.854" v="16" actId="14100"/>
          <ac:picMkLst>
            <pc:docMk/>
            <pc:sldMk cId="1389003065" sldId="257"/>
            <ac:picMk id="2050" creationId="{4AF70C2E-36DC-4E34-BC28-B5D3A8D60D24}"/>
          </ac:picMkLst>
        </pc:picChg>
        <pc:picChg chg="mod">
          <ac:chgData name="Noun Gwendolyn" userId="9f128278-905f-40e0-8273-231884680dbe" providerId="ADAL" clId="{7F852F23-A464-4419-8237-395F72BC800C}" dt="2022-12-08T18:40:27.847" v="14" actId="1076"/>
          <ac:picMkLst>
            <pc:docMk/>
            <pc:sldMk cId="1389003065" sldId="257"/>
            <ac:picMk id="2054" creationId="{B64C4C62-8C5C-45E9-AB0D-49CD01FA57F7}"/>
          </ac:picMkLst>
        </pc:picChg>
      </pc:sldChg>
      <pc:sldChg chg="modSp mod">
        <pc:chgData name="Noun Gwendolyn" userId="9f128278-905f-40e0-8273-231884680dbe" providerId="ADAL" clId="{7F852F23-A464-4419-8237-395F72BC800C}" dt="2022-12-08T19:13:05.697" v="432" actId="20577"/>
        <pc:sldMkLst>
          <pc:docMk/>
          <pc:sldMk cId="976206338" sldId="258"/>
        </pc:sldMkLst>
        <pc:graphicFrameChg chg="mod modGraphic">
          <ac:chgData name="Noun Gwendolyn" userId="9f128278-905f-40e0-8273-231884680dbe" providerId="ADAL" clId="{7F852F23-A464-4419-8237-395F72BC800C}" dt="2022-12-08T19:13:05.697" v="432" actId="20577"/>
          <ac:graphicFrameMkLst>
            <pc:docMk/>
            <pc:sldMk cId="976206338" sldId="258"/>
            <ac:graphicFrameMk id="4" creationId="{319F40ED-492B-4182-B298-A040163B6E65}"/>
          </ac:graphicFrameMkLst>
        </pc:graphicFrameChg>
        <pc:picChg chg="mod">
          <ac:chgData name="Noun Gwendolyn" userId="9f128278-905f-40e0-8273-231884680dbe" providerId="ADAL" clId="{7F852F23-A464-4419-8237-395F72BC800C}" dt="2022-12-08T18:44:09.752" v="224" actId="14100"/>
          <ac:picMkLst>
            <pc:docMk/>
            <pc:sldMk cId="976206338" sldId="258"/>
            <ac:picMk id="3074" creationId="{218102B5-DE96-4E24-A739-A7448784A122}"/>
          </ac:picMkLst>
        </pc:picChg>
        <pc:picChg chg="mod">
          <ac:chgData name="Noun Gwendolyn" userId="9f128278-905f-40e0-8273-231884680dbe" providerId="ADAL" clId="{7F852F23-A464-4419-8237-395F72BC800C}" dt="2022-12-08T18:47:15.036" v="416" actId="1076"/>
          <ac:picMkLst>
            <pc:docMk/>
            <pc:sldMk cId="976206338" sldId="258"/>
            <ac:picMk id="3076" creationId="{0365DA15-B85F-436D-879B-BF3641187AE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2925" y="1558838"/>
            <a:ext cx="6153150" cy="3316111"/>
          </a:xfrm>
        </p:spPr>
        <p:txBody>
          <a:bodyPr anchor="b"/>
          <a:lstStyle>
            <a:lvl1pPr algn="ctr">
              <a:defRPr sz="4750"/>
            </a:lvl1pPr>
          </a:lstStyle>
          <a:p>
            <a:r>
              <a:rPr lang="en-US"/>
              <a:t>Click to edit Master title style</a:t>
            </a:r>
            <a:endParaRPr lang="en-US" dirty="0"/>
          </a:p>
        </p:txBody>
      </p:sp>
      <p:sp>
        <p:nvSpPr>
          <p:cNvPr id="3" name="Subtitle 2"/>
          <p:cNvSpPr>
            <a:spLocks noGrp="1"/>
          </p:cNvSpPr>
          <p:nvPr>
            <p:ph type="subTitle" idx="1"/>
          </p:nvPr>
        </p:nvSpPr>
        <p:spPr>
          <a:xfrm>
            <a:off x="904875" y="5002831"/>
            <a:ext cx="5429250" cy="2299669"/>
          </a:xfrm>
        </p:spPr>
        <p:txBody>
          <a:bodyPr/>
          <a:lstStyle>
            <a:lvl1pPr marL="0" indent="0" algn="ctr">
              <a:buNone/>
              <a:defRPr sz="1900"/>
            </a:lvl1pPr>
            <a:lvl2pPr marL="361965" indent="0" algn="ctr">
              <a:buNone/>
              <a:defRPr sz="1583"/>
            </a:lvl2pPr>
            <a:lvl3pPr marL="723930" indent="0" algn="ctr">
              <a:buNone/>
              <a:defRPr sz="1425"/>
            </a:lvl3pPr>
            <a:lvl4pPr marL="1085896" indent="0" algn="ctr">
              <a:buNone/>
              <a:defRPr sz="1267"/>
            </a:lvl4pPr>
            <a:lvl5pPr marL="1447861" indent="0" algn="ctr">
              <a:buNone/>
              <a:defRPr sz="1267"/>
            </a:lvl5pPr>
            <a:lvl6pPr marL="1809826" indent="0" algn="ctr">
              <a:buNone/>
              <a:defRPr sz="1267"/>
            </a:lvl6pPr>
            <a:lvl7pPr marL="2171791" indent="0" algn="ctr">
              <a:buNone/>
              <a:defRPr sz="1267"/>
            </a:lvl7pPr>
            <a:lvl8pPr marL="2533757" indent="0" algn="ctr">
              <a:buNone/>
              <a:defRPr sz="1267"/>
            </a:lvl8pPr>
            <a:lvl9pPr marL="2895722" indent="0" algn="ctr">
              <a:buNone/>
              <a:defRPr sz="126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34189C-8B21-4342-A020-D9856C796507}"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22268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34189C-8B21-4342-A020-D9856C796507}"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2800777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3911" y="2374638"/>
            <a:ext cx="6243638" cy="3962135"/>
          </a:xfrm>
        </p:spPr>
        <p:txBody>
          <a:bodyPr anchor="b"/>
          <a:lstStyle>
            <a:lvl1pPr>
              <a:defRPr sz="4750"/>
            </a:lvl1pPr>
          </a:lstStyle>
          <a:p>
            <a:r>
              <a:rPr lang="en-US"/>
              <a:t>Click to edit Master title style</a:t>
            </a:r>
            <a:endParaRPr lang="en-US" dirty="0"/>
          </a:p>
        </p:txBody>
      </p:sp>
      <p:sp>
        <p:nvSpPr>
          <p:cNvPr id="3" name="Text Placeholder 2"/>
          <p:cNvSpPr>
            <a:spLocks noGrp="1"/>
          </p:cNvSpPr>
          <p:nvPr>
            <p:ph type="body" idx="1"/>
          </p:nvPr>
        </p:nvSpPr>
        <p:spPr>
          <a:xfrm>
            <a:off x="493911" y="6374256"/>
            <a:ext cx="6243638" cy="2083593"/>
          </a:xfrm>
        </p:spPr>
        <p:txBody>
          <a:bodyPr/>
          <a:lstStyle>
            <a:lvl1pPr marL="0" indent="0">
              <a:buNone/>
              <a:defRPr sz="1900">
                <a:solidFill>
                  <a:schemeClr val="tx1"/>
                </a:solidFill>
              </a:defRPr>
            </a:lvl1pPr>
            <a:lvl2pPr marL="361965" indent="0">
              <a:buNone/>
              <a:defRPr sz="1583">
                <a:solidFill>
                  <a:schemeClr val="tx1">
                    <a:tint val="75000"/>
                  </a:schemeClr>
                </a:solidFill>
              </a:defRPr>
            </a:lvl2pPr>
            <a:lvl3pPr marL="723930" indent="0">
              <a:buNone/>
              <a:defRPr sz="1425">
                <a:solidFill>
                  <a:schemeClr val="tx1">
                    <a:tint val="75000"/>
                  </a:schemeClr>
                </a:solidFill>
              </a:defRPr>
            </a:lvl3pPr>
            <a:lvl4pPr marL="1085896" indent="0">
              <a:buNone/>
              <a:defRPr sz="1267">
                <a:solidFill>
                  <a:schemeClr val="tx1">
                    <a:tint val="75000"/>
                  </a:schemeClr>
                </a:solidFill>
              </a:defRPr>
            </a:lvl4pPr>
            <a:lvl5pPr marL="1447861" indent="0">
              <a:buNone/>
              <a:defRPr sz="1267">
                <a:solidFill>
                  <a:schemeClr val="tx1">
                    <a:tint val="75000"/>
                  </a:schemeClr>
                </a:solidFill>
              </a:defRPr>
            </a:lvl5pPr>
            <a:lvl6pPr marL="1809826" indent="0">
              <a:buNone/>
              <a:defRPr sz="1267">
                <a:solidFill>
                  <a:schemeClr val="tx1">
                    <a:tint val="75000"/>
                  </a:schemeClr>
                </a:solidFill>
              </a:defRPr>
            </a:lvl6pPr>
            <a:lvl7pPr marL="2171791" indent="0">
              <a:buNone/>
              <a:defRPr sz="1267">
                <a:solidFill>
                  <a:schemeClr val="tx1">
                    <a:tint val="75000"/>
                  </a:schemeClr>
                </a:solidFill>
              </a:defRPr>
            </a:lvl7pPr>
            <a:lvl8pPr marL="2533757" indent="0">
              <a:buNone/>
              <a:defRPr sz="1267">
                <a:solidFill>
                  <a:schemeClr val="tx1">
                    <a:tint val="75000"/>
                  </a:schemeClr>
                </a:solidFill>
              </a:defRPr>
            </a:lvl8pPr>
            <a:lvl9pPr marL="2895722" indent="0">
              <a:buNone/>
              <a:defRPr sz="12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34189C-8B21-4342-A020-D9856C796507}"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450511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97681" y="2535590"/>
            <a:ext cx="3076575" cy="6043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664744" y="2535590"/>
            <a:ext cx="3076575" cy="6043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34189C-8B21-4342-A020-D9856C796507}"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813038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8624" y="507120"/>
            <a:ext cx="6243638" cy="184106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98625" y="2334949"/>
            <a:ext cx="3062436" cy="1144322"/>
          </a:xfrm>
        </p:spPr>
        <p:txBody>
          <a:bodyPr anchor="b"/>
          <a:lstStyle>
            <a:lvl1pPr marL="0" indent="0">
              <a:buNone/>
              <a:defRPr sz="1900" b="1"/>
            </a:lvl1pPr>
            <a:lvl2pPr marL="361965" indent="0">
              <a:buNone/>
              <a:defRPr sz="1583" b="1"/>
            </a:lvl2pPr>
            <a:lvl3pPr marL="723930" indent="0">
              <a:buNone/>
              <a:defRPr sz="1425" b="1"/>
            </a:lvl3pPr>
            <a:lvl4pPr marL="1085896" indent="0">
              <a:buNone/>
              <a:defRPr sz="1267" b="1"/>
            </a:lvl4pPr>
            <a:lvl5pPr marL="1447861" indent="0">
              <a:buNone/>
              <a:defRPr sz="1267" b="1"/>
            </a:lvl5pPr>
            <a:lvl6pPr marL="1809826" indent="0">
              <a:buNone/>
              <a:defRPr sz="1267" b="1"/>
            </a:lvl6pPr>
            <a:lvl7pPr marL="2171791" indent="0">
              <a:buNone/>
              <a:defRPr sz="1267" b="1"/>
            </a:lvl7pPr>
            <a:lvl8pPr marL="2533757" indent="0">
              <a:buNone/>
              <a:defRPr sz="1267" b="1"/>
            </a:lvl8pPr>
            <a:lvl9pPr marL="2895722" indent="0">
              <a:buNone/>
              <a:defRPr sz="1267" b="1"/>
            </a:lvl9pPr>
          </a:lstStyle>
          <a:p>
            <a:pPr lvl="0"/>
            <a:r>
              <a:rPr lang="en-US"/>
              <a:t>Click to edit Master text styles</a:t>
            </a:r>
          </a:p>
        </p:txBody>
      </p:sp>
      <p:sp>
        <p:nvSpPr>
          <p:cNvPr id="4" name="Content Placeholder 3"/>
          <p:cNvSpPr>
            <a:spLocks noGrp="1"/>
          </p:cNvSpPr>
          <p:nvPr>
            <p:ph sz="half" idx="2"/>
          </p:nvPr>
        </p:nvSpPr>
        <p:spPr>
          <a:xfrm>
            <a:off x="498625" y="3479271"/>
            <a:ext cx="3062436" cy="5117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664744" y="2334949"/>
            <a:ext cx="3077518" cy="1144322"/>
          </a:xfrm>
        </p:spPr>
        <p:txBody>
          <a:bodyPr anchor="b"/>
          <a:lstStyle>
            <a:lvl1pPr marL="0" indent="0">
              <a:buNone/>
              <a:defRPr sz="1900" b="1"/>
            </a:lvl1pPr>
            <a:lvl2pPr marL="361965" indent="0">
              <a:buNone/>
              <a:defRPr sz="1583" b="1"/>
            </a:lvl2pPr>
            <a:lvl3pPr marL="723930" indent="0">
              <a:buNone/>
              <a:defRPr sz="1425" b="1"/>
            </a:lvl3pPr>
            <a:lvl4pPr marL="1085896" indent="0">
              <a:buNone/>
              <a:defRPr sz="1267" b="1"/>
            </a:lvl4pPr>
            <a:lvl5pPr marL="1447861" indent="0">
              <a:buNone/>
              <a:defRPr sz="1267" b="1"/>
            </a:lvl5pPr>
            <a:lvl6pPr marL="1809826" indent="0">
              <a:buNone/>
              <a:defRPr sz="1267" b="1"/>
            </a:lvl6pPr>
            <a:lvl7pPr marL="2171791" indent="0">
              <a:buNone/>
              <a:defRPr sz="1267" b="1"/>
            </a:lvl7pPr>
            <a:lvl8pPr marL="2533757" indent="0">
              <a:buNone/>
              <a:defRPr sz="1267" b="1"/>
            </a:lvl8pPr>
            <a:lvl9pPr marL="2895722" indent="0">
              <a:buNone/>
              <a:defRPr sz="1267" b="1"/>
            </a:lvl9pPr>
          </a:lstStyle>
          <a:p>
            <a:pPr lvl="0"/>
            <a:r>
              <a:rPr lang="en-US"/>
              <a:t>Click to edit Master text styles</a:t>
            </a:r>
          </a:p>
        </p:txBody>
      </p:sp>
      <p:sp>
        <p:nvSpPr>
          <p:cNvPr id="6" name="Content Placeholder 5"/>
          <p:cNvSpPr>
            <a:spLocks noGrp="1"/>
          </p:cNvSpPr>
          <p:nvPr>
            <p:ph sz="quarter" idx="4"/>
          </p:nvPr>
        </p:nvSpPr>
        <p:spPr>
          <a:xfrm>
            <a:off x="3664744" y="3479271"/>
            <a:ext cx="3077518" cy="5117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34189C-8B21-4342-A020-D9856C796507}" type="datetimeFigureOut">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460003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34189C-8B21-4342-A020-D9856C796507}" type="datetimeFigureOut">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51228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34189C-8B21-4342-A020-D9856C796507}" type="datetimeFigureOut">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87599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8624" y="635000"/>
            <a:ext cx="2334766" cy="2222500"/>
          </a:xfrm>
        </p:spPr>
        <p:txBody>
          <a:bodyPr anchor="b"/>
          <a:lstStyle>
            <a:lvl1pPr>
              <a:defRPr sz="2533"/>
            </a:lvl1pPr>
          </a:lstStyle>
          <a:p>
            <a:r>
              <a:rPr lang="en-US"/>
              <a:t>Click to edit Master title style</a:t>
            </a:r>
            <a:endParaRPr lang="en-US" dirty="0"/>
          </a:p>
        </p:txBody>
      </p:sp>
      <p:sp>
        <p:nvSpPr>
          <p:cNvPr id="3" name="Content Placeholder 2"/>
          <p:cNvSpPr>
            <a:spLocks noGrp="1"/>
          </p:cNvSpPr>
          <p:nvPr>
            <p:ph idx="1"/>
          </p:nvPr>
        </p:nvSpPr>
        <p:spPr>
          <a:xfrm>
            <a:off x="3077518" y="1371426"/>
            <a:ext cx="3664744" cy="6768924"/>
          </a:xfrm>
        </p:spPr>
        <p:txBody>
          <a:bodyPr/>
          <a:lstStyle>
            <a:lvl1pPr>
              <a:defRPr sz="2533"/>
            </a:lvl1pPr>
            <a:lvl2pPr>
              <a:defRPr sz="2217"/>
            </a:lvl2pPr>
            <a:lvl3pPr>
              <a:defRPr sz="1900"/>
            </a:lvl3pPr>
            <a:lvl4pPr>
              <a:defRPr sz="1583"/>
            </a:lvl4pPr>
            <a:lvl5pPr>
              <a:defRPr sz="1583"/>
            </a:lvl5pPr>
            <a:lvl6pPr>
              <a:defRPr sz="1583"/>
            </a:lvl6pPr>
            <a:lvl7pPr>
              <a:defRPr sz="1583"/>
            </a:lvl7pPr>
            <a:lvl8pPr>
              <a:defRPr sz="1583"/>
            </a:lvl8pPr>
            <a:lvl9pPr>
              <a:defRPr sz="158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98624" y="2857500"/>
            <a:ext cx="2334766" cy="5293872"/>
          </a:xfrm>
        </p:spPr>
        <p:txBody>
          <a:bodyPr/>
          <a:lstStyle>
            <a:lvl1pPr marL="0" indent="0">
              <a:buNone/>
              <a:defRPr sz="1267"/>
            </a:lvl1pPr>
            <a:lvl2pPr marL="361965" indent="0">
              <a:buNone/>
              <a:defRPr sz="1108"/>
            </a:lvl2pPr>
            <a:lvl3pPr marL="723930" indent="0">
              <a:buNone/>
              <a:defRPr sz="950"/>
            </a:lvl3pPr>
            <a:lvl4pPr marL="1085896" indent="0">
              <a:buNone/>
              <a:defRPr sz="792"/>
            </a:lvl4pPr>
            <a:lvl5pPr marL="1447861" indent="0">
              <a:buNone/>
              <a:defRPr sz="792"/>
            </a:lvl5pPr>
            <a:lvl6pPr marL="1809826" indent="0">
              <a:buNone/>
              <a:defRPr sz="792"/>
            </a:lvl6pPr>
            <a:lvl7pPr marL="2171791" indent="0">
              <a:buNone/>
              <a:defRPr sz="792"/>
            </a:lvl7pPr>
            <a:lvl8pPr marL="2533757" indent="0">
              <a:buNone/>
              <a:defRPr sz="792"/>
            </a:lvl8pPr>
            <a:lvl9pPr marL="2895722" indent="0">
              <a:buNone/>
              <a:defRPr sz="792"/>
            </a:lvl9pPr>
          </a:lstStyle>
          <a:p>
            <a:pPr lvl="0"/>
            <a:r>
              <a:rPr lang="en-US"/>
              <a:t>Click to edit Master text styles</a:t>
            </a:r>
          </a:p>
        </p:txBody>
      </p:sp>
      <p:sp>
        <p:nvSpPr>
          <p:cNvPr id="5" name="Date Placeholder 4"/>
          <p:cNvSpPr>
            <a:spLocks noGrp="1"/>
          </p:cNvSpPr>
          <p:nvPr>
            <p:ph type="dt" sz="half" idx="10"/>
          </p:nvPr>
        </p:nvSpPr>
        <p:spPr/>
        <p:txBody>
          <a:bodyPr/>
          <a:lstStyle/>
          <a:p>
            <a:fld id="{DF34189C-8B21-4342-A020-D9856C796507}"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207574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8624" y="635000"/>
            <a:ext cx="2334766" cy="2222500"/>
          </a:xfrm>
        </p:spPr>
        <p:txBody>
          <a:bodyPr anchor="b"/>
          <a:lstStyle>
            <a:lvl1pPr>
              <a:defRPr sz="2533"/>
            </a:lvl1pPr>
          </a:lstStyle>
          <a:p>
            <a:r>
              <a:rPr lang="en-US"/>
              <a:t>Click to edit Master title style</a:t>
            </a:r>
            <a:endParaRPr lang="en-US" dirty="0"/>
          </a:p>
        </p:txBody>
      </p:sp>
      <p:sp>
        <p:nvSpPr>
          <p:cNvPr id="3" name="Picture Placeholder 2"/>
          <p:cNvSpPr>
            <a:spLocks noGrp="1" noChangeAspect="1"/>
          </p:cNvSpPr>
          <p:nvPr>
            <p:ph type="pic" idx="1"/>
          </p:nvPr>
        </p:nvSpPr>
        <p:spPr>
          <a:xfrm>
            <a:off x="3077518" y="1371426"/>
            <a:ext cx="3664744" cy="6768924"/>
          </a:xfrm>
        </p:spPr>
        <p:txBody>
          <a:bodyPr anchor="t"/>
          <a:lstStyle>
            <a:lvl1pPr marL="0" indent="0">
              <a:buNone/>
              <a:defRPr sz="2533"/>
            </a:lvl1pPr>
            <a:lvl2pPr marL="361965" indent="0">
              <a:buNone/>
              <a:defRPr sz="2217"/>
            </a:lvl2pPr>
            <a:lvl3pPr marL="723930" indent="0">
              <a:buNone/>
              <a:defRPr sz="1900"/>
            </a:lvl3pPr>
            <a:lvl4pPr marL="1085896" indent="0">
              <a:buNone/>
              <a:defRPr sz="1583"/>
            </a:lvl4pPr>
            <a:lvl5pPr marL="1447861" indent="0">
              <a:buNone/>
              <a:defRPr sz="1583"/>
            </a:lvl5pPr>
            <a:lvl6pPr marL="1809826" indent="0">
              <a:buNone/>
              <a:defRPr sz="1583"/>
            </a:lvl6pPr>
            <a:lvl7pPr marL="2171791" indent="0">
              <a:buNone/>
              <a:defRPr sz="1583"/>
            </a:lvl7pPr>
            <a:lvl8pPr marL="2533757" indent="0">
              <a:buNone/>
              <a:defRPr sz="1583"/>
            </a:lvl8pPr>
            <a:lvl9pPr marL="2895722" indent="0">
              <a:buNone/>
              <a:defRPr sz="1583"/>
            </a:lvl9pPr>
          </a:lstStyle>
          <a:p>
            <a:r>
              <a:rPr lang="en-US"/>
              <a:t>Click icon to add picture</a:t>
            </a:r>
            <a:endParaRPr lang="en-US" dirty="0"/>
          </a:p>
        </p:txBody>
      </p:sp>
      <p:sp>
        <p:nvSpPr>
          <p:cNvPr id="4" name="Text Placeholder 3"/>
          <p:cNvSpPr>
            <a:spLocks noGrp="1"/>
          </p:cNvSpPr>
          <p:nvPr>
            <p:ph type="body" sz="half" idx="2"/>
          </p:nvPr>
        </p:nvSpPr>
        <p:spPr>
          <a:xfrm>
            <a:off x="498624" y="2857500"/>
            <a:ext cx="2334766" cy="5293872"/>
          </a:xfrm>
        </p:spPr>
        <p:txBody>
          <a:bodyPr/>
          <a:lstStyle>
            <a:lvl1pPr marL="0" indent="0">
              <a:buNone/>
              <a:defRPr sz="1267"/>
            </a:lvl1pPr>
            <a:lvl2pPr marL="361965" indent="0">
              <a:buNone/>
              <a:defRPr sz="1108"/>
            </a:lvl2pPr>
            <a:lvl3pPr marL="723930" indent="0">
              <a:buNone/>
              <a:defRPr sz="950"/>
            </a:lvl3pPr>
            <a:lvl4pPr marL="1085896" indent="0">
              <a:buNone/>
              <a:defRPr sz="792"/>
            </a:lvl4pPr>
            <a:lvl5pPr marL="1447861" indent="0">
              <a:buNone/>
              <a:defRPr sz="792"/>
            </a:lvl5pPr>
            <a:lvl6pPr marL="1809826" indent="0">
              <a:buNone/>
              <a:defRPr sz="792"/>
            </a:lvl6pPr>
            <a:lvl7pPr marL="2171791" indent="0">
              <a:buNone/>
              <a:defRPr sz="792"/>
            </a:lvl7pPr>
            <a:lvl8pPr marL="2533757" indent="0">
              <a:buNone/>
              <a:defRPr sz="792"/>
            </a:lvl8pPr>
            <a:lvl9pPr marL="2895722" indent="0">
              <a:buNone/>
              <a:defRPr sz="792"/>
            </a:lvl9pPr>
          </a:lstStyle>
          <a:p>
            <a:pPr lvl="0"/>
            <a:r>
              <a:rPr lang="en-US"/>
              <a:t>Click to edit Master text styles</a:t>
            </a:r>
          </a:p>
        </p:txBody>
      </p:sp>
      <p:sp>
        <p:nvSpPr>
          <p:cNvPr id="5" name="Date Placeholder 4"/>
          <p:cNvSpPr>
            <a:spLocks noGrp="1"/>
          </p:cNvSpPr>
          <p:nvPr>
            <p:ph type="dt" sz="half" idx="10"/>
          </p:nvPr>
        </p:nvSpPr>
        <p:spPr/>
        <p:txBody>
          <a:bodyPr/>
          <a:lstStyle/>
          <a:p>
            <a:fld id="{DF34189C-8B21-4342-A020-D9856C796507}"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477522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34189C-8B21-4342-A020-D9856C796507}"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1759338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80410" y="507118"/>
            <a:ext cx="1560909" cy="807199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97681" y="507118"/>
            <a:ext cx="4592241" cy="80719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34189C-8B21-4342-A020-D9856C796507}"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4F12E-1E57-49BD-A84C-EF35B7DCFADA}" type="slidenum">
              <a:rPr lang="en-US" smtClean="0"/>
              <a:t>‹#›</a:t>
            </a:fld>
            <a:endParaRPr lang="en-US"/>
          </a:p>
        </p:txBody>
      </p:sp>
    </p:spTree>
    <p:extLst>
      <p:ext uri="{BB962C8B-B14F-4D97-AF65-F5344CB8AC3E}">
        <p14:creationId xmlns:p14="http://schemas.microsoft.com/office/powerpoint/2010/main" val="69977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7681" y="507120"/>
            <a:ext cx="6243638" cy="18410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97681" y="2535590"/>
            <a:ext cx="6243638" cy="60435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7681" y="8828266"/>
            <a:ext cx="1628775" cy="507118"/>
          </a:xfrm>
          <a:prstGeom prst="rect">
            <a:avLst/>
          </a:prstGeom>
        </p:spPr>
        <p:txBody>
          <a:bodyPr vert="horz" lIns="91440" tIns="45720" rIns="91440" bIns="45720" rtlCol="0" anchor="ctr"/>
          <a:lstStyle>
            <a:lvl1pPr algn="l">
              <a:defRPr sz="950">
                <a:solidFill>
                  <a:schemeClr val="tx1">
                    <a:tint val="75000"/>
                  </a:schemeClr>
                </a:solidFill>
              </a:defRPr>
            </a:lvl1pPr>
          </a:lstStyle>
          <a:p>
            <a:fld id="{DF34189C-8B21-4342-A020-D9856C796507}" type="datetimeFigureOut">
              <a:rPr lang="en-US" smtClean="0"/>
              <a:t>12/8/2022</a:t>
            </a:fld>
            <a:endParaRPr lang="en-US"/>
          </a:p>
        </p:txBody>
      </p:sp>
      <p:sp>
        <p:nvSpPr>
          <p:cNvPr id="5" name="Footer Placeholder 4"/>
          <p:cNvSpPr>
            <a:spLocks noGrp="1"/>
          </p:cNvSpPr>
          <p:nvPr>
            <p:ph type="ftr" sz="quarter" idx="3"/>
          </p:nvPr>
        </p:nvSpPr>
        <p:spPr>
          <a:xfrm>
            <a:off x="2397919" y="8828266"/>
            <a:ext cx="2443163" cy="507118"/>
          </a:xfrm>
          <a:prstGeom prst="rect">
            <a:avLst/>
          </a:prstGeom>
        </p:spPr>
        <p:txBody>
          <a:bodyPr vert="horz" lIns="91440" tIns="45720" rIns="91440" bIns="45720" rtlCol="0" anchor="ctr"/>
          <a:lstStyle>
            <a:lvl1pPr algn="ctr">
              <a:defRPr sz="9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12544" y="8828266"/>
            <a:ext cx="1628775" cy="507118"/>
          </a:xfrm>
          <a:prstGeom prst="rect">
            <a:avLst/>
          </a:prstGeom>
        </p:spPr>
        <p:txBody>
          <a:bodyPr vert="horz" lIns="91440" tIns="45720" rIns="91440" bIns="45720" rtlCol="0" anchor="ctr"/>
          <a:lstStyle>
            <a:lvl1pPr algn="r">
              <a:defRPr sz="950">
                <a:solidFill>
                  <a:schemeClr val="tx1">
                    <a:tint val="75000"/>
                  </a:schemeClr>
                </a:solidFill>
              </a:defRPr>
            </a:lvl1pPr>
          </a:lstStyle>
          <a:p>
            <a:fld id="{7854F12E-1E57-49BD-A84C-EF35B7DCFADA}" type="slidenum">
              <a:rPr lang="en-US" smtClean="0"/>
              <a:t>‹#›</a:t>
            </a:fld>
            <a:endParaRPr lang="en-US"/>
          </a:p>
        </p:txBody>
      </p:sp>
    </p:spTree>
    <p:extLst>
      <p:ext uri="{BB962C8B-B14F-4D97-AF65-F5344CB8AC3E}">
        <p14:creationId xmlns:p14="http://schemas.microsoft.com/office/powerpoint/2010/main" val="35604586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23930" rtl="0" eaLnBrk="1" latinLnBrk="0" hangingPunct="1">
        <a:lnSpc>
          <a:spcPct val="90000"/>
        </a:lnSpc>
        <a:spcBef>
          <a:spcPct val="0"/>
        </a:spcBef>
        <a:buNone/>
        <a:defRPr sz="3483" kern="1200">
          <a:solidFill>
            <a:schemeClr val="tx1"/>
          </a:solidFill>
          <a:latin typeface="+mj-lt"/>
          <a:ea typeface="+mj-ea"/>
          <a:cs typeface="+mj-cs"/>
        </a:defRPr>
      </a:lvl1pPr>
    </p:titleStyle>
    <p:bodyStyle>
      <a:lvl1pPr marL="180983" indent="-180983" algn="l" defTabSz="723930" rtl="0" eaLnBrk="1" latinLnBrk="0" hangingPunct="1">
        <a:lnSpc>
          <a:spcPct val="90000"/>
        </a:lnSpc>
        <a:spcBef>
          <a:spcPts val="792"/>
        </a:spcBef>
        <a:buFont typeface="Arial" panose="020B0604020202020204" pitchFamily="34" charset="0"/>
        <a:buChar char="•"/>
        <a:defRPr sz="2217" kern="1200">
          <a:solidFill>
            <a:schemeClr val="tx1"/>
          </a:solidFill>
          <a:latin typeface="+mn-lt"/>
          <a:ea typeface="+mn-ea"/>
          <a:cs typeface="+mn-cs"/>
        </a:defRPr>
      </a:lvl1pPr>
      <a:lvl2pPr marL="542948" indent="-180983" algn="l" defTabSz="723930" rtl="0" eaLnBrk="1" latinLnBrk="0" hangingPunct="1">
        <a:lnSpc>
          <a:spcPct val="90000"/>
        </a:lnSpc>
        <a:spcBef>
          <a:spcPts val="396"/>
        </a:spcBef>
        <a:buFont typeface="Arial" panose="020B0604020202020204" pitchFamily="34" charset="0"/>
        <a:buChar char="•"/>
        <a:defRPr sz="1900" kern="1200">
          <a:solidFill>
            <a:schemeClr val="tx1"/>
          </a:solidFill>
          <a:latin typeface="+mn-lt"/>
          <a:ea typeface="+mn-ea"/>
          <a:cs typeface="+mn-cs"/>
        </a:defRPr>
      </a:lvl2pPr>
      <a:lvl3pPr marL="904913" indent="-180983" algn="l" defTabSz="723930" rtl="0" eaLnBrk="1" latinLnBrk="0" hangingPunct="1">
        <a:lnSpc>
          <a:spcPct val="90000"/>
        </a:lnSpc>
        <a:spcBef>
          <a:spcPts val="396"/>
        </a:spcBef>
        <a:buFont typeface="Arial" panose="020B0604020202020204" pitchFamily="34" charset="0"/>
        <a:buChar char="•"/>
        <a:defRPr sz="1583" kern="1200">
          <a:solidFill>
            <a:schemeClr val="tx1"/>
          </a:solidFill>
          <a:latin typeface="+mn-lt"/>
          <a:ea typeface="+mn-ea"/>
          <a:cs typeface="+mn-cs"/>
        </a:defRPr>
      </a:lvl3pPr>
      <a:lvl4pPr marL="1266878" indent="-180983" algn="l" defTabSz="723930" rtl="0" eaLnBrk="1" latinLnBrk="0" hangingPunct="1">
        <a:lnSpc>
          <a:spcPct val="90000"/>
        </a:lnSpc>
        <a:spcBef>
          <a:spcPts val="396"/>
        </a:spcBef>
        <a:buFont typeface="Arial" panose="020B0604020202020204" pitchFamily="34" charset="0"/>
        <a:buChar char="•"/>
        <a:defRPr sz="1425" kern="1200">
          <a:solidFill>
            <a:schemeClr val="tx1"/>
          </a:solidFill>
          <a:latin typeface="+mn-lt"/>
          <a:ea typeface="+mn-ea"/>
          <a:cs typeface="+mn-cs"/>
        </a:defRPr>
      </a:lvl4pPr>
      <a:lvl5pPr marL="1628844" indent="-180983" algn="l" defTabSz="723930" rtl="0" eaLnBrk="1" latinLnBrk="0" hangingPunct="1">
        <a:lnSpc>
          <a:spcPct val="90000"/>
        </a:lnSpc>
        <a:spcBef>
          <a:spcPts val="396"/>
        </a:spcBef>
        <a:buFont typeface="Arial" panose="020B0604020202020204" pitchFamily="34" charset="0"/>
        <a:buChar char="•"/>
        <a:defRPr sz="1425" kern="1200">
          <a:solidFill>
            <a:schemeClr val="tx1"/>
          </a:solidFill>
          <a:latin typeface="+mn-lt"/>
          <a:ea typeface="+mn-ea"/>
          <a:cs typeface="+mn-cs"/>
        </a:defRPr>
      </a:lvl5pPr>
      <a:lvl6pPr marL="1990809" indent="-180983" algn="l" defTabSz="723930" rtl="0" eaLnBrk="1" latinLnBrk="0" hangingPunct="1">
        <a:lnSpc>
          <a:spcPct val="90000"/>
        </a:lnSpc>
        <a:spcBef>
          <a:spcPts val="396"/>
        </a:spcBef>
        <a:buFont typeface="Arial" panose="020B0604020202020204" pitchFamily="34" charset="0"/>
        <a:buChar char="•"/>
        <a:defRPr sz="1425" kern="1200">
          <a:solidFill>
            <a:schemeClr val="tx1"/>
          </a:solidFill>
          <a:latin typeface="+mn-lt"/>
          <a:ea typeface="+mn-ea"/>
          <a:cs typeface="+mn-cs"/>
        </a:defRPr>
      </a:lvl6pPr>
      <a:lvl7pPr marL="2352774" indent="-180983" algn="l" defTabSz="723930" rtl="0" eaLnBrk="1" latinLnBrk="0" hangingPunct="1">
        <a:lnSpc>
          <a:spcPct val="90000"/>
        </a:lnSpc>
        <a:spcBef>
          <a:spcPts val="396"/>
        </a:spcBef>
        <a:buFont typeface="Arial" panose="020B0604020202020204" pitchFamily="34" charset="0"/>
        <a:buChar char="•"/>
        <a:defRPr sz="1425" kern="1200">
          <a:solidFill>
            <a:schemeClr val="tx1"/>
          </a:solidFill>
          <a:latin typeface="+mn-lt"/>
          <a:ea typeface="+mn-ea"/>
          <a:cs typeface="+mn-cs"/>
        </a:defRPr>
      </a:lvl7pPr>
      <a:lvl8pPr marL="2714739" indent="-180983" algn="l" defTabSz="723930" rtl="0" eaLnBrk="1" latinLnBrk="0" hangingPunct="1">
        <a:lnSpc>
          <a:spcPct val="90000"/>
        </a:lnSpc>
        <a:spcBef>
          <a:spcPts val="396"/>
        </a:spcBef>
        <a:buFont typeface="Arial" panose="020B0604020202020204" pitchFamily="34" charset="0"/>
        <a:buChar char="•"/>
        <a:defRPr sz="1425" kern="1200">
          <a:solidFill>
            <a:schemeClr val="tx1"/>
          </a:solidFill>
          <a:latin typeface="+mn-lt"/>
          <a:ea typeface="+mn-ea"/>
          <a:cs typeface="+mn-cs"/>
        </a:defRPr>
      </a:lvl8pPr>
      <a:lvl9pPr marL="3076705" indent="-180983" algn="l" defTabSz="723930" rtl="0" eaLnBrk="1" latinLnBrk="0" hangingPunct="1">
        <a:lnSpc>
          <a:spcPct val="90000"/>
        </a:lnSpc>
        <a:spcBef>
          <a:spcPts val="396"/>
        </a:spcBef>
        <a:buFont typeface="Arial" panose="020B0604020202020204" pitchFamily="34" charset="0"/>
        <a:buChar char="•"/>
        <a:defRPr sz="1425" kern="1200">
          <a:solidFill>
            <a:schemeClr val="tx1"/>
          </a:solidFill>
          <a:latin typeface="+mn-lt"/>
          <a:ea typeface="+mn-ea"/>
          <a:cs typeface="+mn-cs"/>
        </a:defRPr>
      </a:lvl9pPr>
    </p:bodyStyle>
    <p:otherStyle>
      <a:defPPr>
        <a:defRPr lang="en-US"/>
      </a:defPPr>
      <a:lvl1pPr marL="0" algn="l" defTabSz="723930" rtl="0" eaLnBrk="1" latinLnBrk="0" hangingPunct="1">
        <a:defRPr sz="1425" kern="1200">
          <a:solidFill>
            <a:schemeClr val="tx1"/>
          </a:solidFill>
          <a:latin typeface="+mn-lt"/>
          <a:ea typeface="+mn-ea"/>
          <a:cs typeface="+mn-cs"/>
        </a:defRPr>
      </a:lvl1pPr>
      <a:lvl2pPr marL="361965" algn="l" defTabSz="723930" rtl="0" eaLnBrk="1" latinLnBrk="0" hangingPunct="1">
        <a:defRPr sz="1425" kern="1200">
          <a:solidFill>
            <a:schemeClr val="tx1"/>
          </a:solidFill>
          <a:latin typeface="+mn-lt"/>
          <a:ea typeface="+mn-ea"/>
          <a:cs typeface="+mn-cs"/>
        </a:defRPr>
      </a:lvl2pPr>
      <a:lvl3pPr marL="723930" algn="l" defTabSz="723930" rtl="0" eaLnBrk="1" latinLnBrk="0" hangingPunct="1">
        <a:defRPr sz="1425" kern="1200">
          <a:solidFill>
            <a:schemeClr val="tx1"/>
          </a:solidFill>
          <a:latin typeface="+mn-lt"/>
          <a:ea typeface="+mn-ea"/>
          <a:cs typeface="+mn-cs"/>
        </a:defRPr>
      </a:lvl3pPr>
      <a:lvl4pPr marL="1085896" algn="l" defTabSz="723930" rtl="0" eaLnBrk="1" latinLnBrk="0" hangingPunct="1">
        <a:defRPr sz="1425" kern="1200">
          <a:solidFill>
            <a:schemeClr val="tx1"/>
          </a:solidFill>
          <a:latin typeface="+mn-lt"/>
          <a:ea typeface="+mn-ea"/>
          <a:cs typeface="+mn-cs"/>
        </a:defRPr>
      </a:lvl4pPr>
      <a:lvl5pPr marL="1447861" algn="l" defTabSz="723930" rtl="0" eaLnBrk="1" latinLnBrk="0" hangingPunct="1">
        <a:defRPr sz="1425" kern="1200">
          <a:solidFill>
            <a:schemeClr val="tx1"/>
          </a:solidFill>
          <a:latin typeface="+mn-lt"/>
          <a:ea typeface="+mn-ea"/>
          <a:cs typeface="+mn-cs"/>
        </a:defRPr>
      </a:lvl5pPr>
      <a:lvl6pPr marL="1809826" algn="l" defTabSz="723930" rtl="0" eaLnBrk="1" latinLnBrk="0" hangingPunct="1">
        <a:defRPr sz="1425" kern="1200">
          <a:solidFill>
            <a:schemeClr val="tx1"/>
          </a:solidFill>
          <a:latin typeface="+mn-lt"/>
          <a:ea typeface="+mn-ea"/>
          <a:cs typeface="+mn-cs"/>
        </a:defRPr>
      </a:lvl6pPr>
      <a:lvl7pPr marL="2171791" algn="l" defTabSz="723930" rtl="0" eaLnBrk="1" latinLnBrk="0" hangingPunct="1">
        <a:defRPr sz="1425" kern="1200">
          <a:solidFill>
            <a:schemeClr val="tx1"/>
          </a:solidFill>
          <a:latin typeface="+mn-lt"/>
          <a:ea typeface="+mn-ea"/>
          <a:cs typeface="+mn-cs"/>
        </a:defRPr>
      </a:lvl7pPr>
      <a:lvl8pPr marL="2533757" algn="l" defTabSz="723930" rtl="0" eaLnBrk="1" latinLnBrk="0" hangingPunct="1">
        <a:defRPr sz="1425" kern="1200">
          <a:solidFill>
            <a:schemeClr val="tx1"/>
          </a:solidFill>
          <a:latin typeface="+mn-lt"/>
          <a:ea typeface="+mn-ea"/>
          <a:cs typeface="+mn-cs"/>
        </a:defRPr>
      </a:lvl8pPr>
      <a:lvl9pPr marL="2895722" algn="l" defTabSz="723930" rtl="0" eaLnBrk="1" latinLnBrk="0" hangingPunct="1">
        <a:defRPr sz="14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naturalhistory.si.edu/education/teaching-resources/life-science/explore-animal-adaptations" TargetMode="External"/><Relationship Id="rId2" Type="http://schemas.openxmlformats.org/officeDocument/2006/relationships/hyperlink" Target="https://www.ambius.com/blog/the-secrets-of-the-survivalist-plants/"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s://naturalhistory.si.edu/education/teaching-resources/life-science/explore-animal-adaptations" TargetMode="External"/><Relationship Id="rId2" Type="http://schemas.openxmlformats.org/officeDocument/2006/relationships/hyperlink" Target="https://www.ambius.com/blog/the-secrets-of-the-survivalist-plants/" TargetMode="Externa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naturalhistory.si.edu/education/teaching-resources/life-science/explore-animal-adaptations" TargetMode="External"/><Relationship Id="rId2" Type="http://schemas.openxmlformats.org/officeDocument/2006/relationships/hyperlink" Target="https://www.ambius.com/blog/the-secrets-of-the-survivalist-plants/" TargetMode="Externa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19F40ED-492B-4182-B298-A040163B6E65}"/>
              </a:ext>
            </a:extLst>
          </p:cNvPr>
          <p:cNvGraphicFramePr>
            <a:graphicFrameLocks noGrp="1"/>
          </p:cNvGraphicFramePr>
          <p:nvPr>
            <p:extLst>
              <p:ext uri="{D42A27DB-BD31-4B8C-83A1-F6EECF244321}">
                <p14:modId xmlns:p14="http://schemas.microsoft.com/office/powerpoint/2010/main" val="1004342714"/>
              </p:ext>
            </p:extLst>
          </p:nvPr>
        </p:nvGraphicFramePr>
        <p:xfrm>
          <a:off x="203062" y="145743"/>
          <a:ext cx="6832876" cy="9265920"/>
        </p:xfrm>
        <a:graphic>
          <a:graphicData uri="http://schemas.openxmlformats.org/drawingml/2006/table">
            <a:tbl>
              <a:tblPr firstRow="1" bandRow="1">
                <a:tableStyleId>{5C22544A-7EE6-4342-B048-85BDC9FD1C3A}</a:tableStyleId>
              </a:tblPr>
              <a:tblGrid>
                <a:gridCol w="6832876">
                  <a:extLst>
                    <a:ext uri="{9D8B030D-6E8A-4147-A177-3AD203B41FA5}">
                      <a16:colId xmlns:a16="http://schemas.microsoft.com/office/drawing/2014/main" val="2429686289"/>
                    </a:ext>
                  </a:extLst>
                </a:gridCol>
              </a:tblGrid>
              <a:tr h="370840">
                <a:tc>
                  <a:txBody>
                    <a:bodyPr/>
                    <a:lstStyle/>
                    <a:p>
                      <a:pPr algn="ctr"/>
                      <a:r>
                        <a:rPr lang="en-US" sz="2000" dirty="0">
                          <a:solidFill>
                            <a:schemeClr val="tx1"/>
                          </a:solidFill>
                        </a:rPr>
                        <a:t>5</a:t>
                      </a:r>
                      <a:r>
                        <a:rPr lang="en-US" sz="2000" baseline="30000" dirty="0">
                          <a:solidFill>
                            <a:schemeClr val="tx1"/>
                          </a:solidFill>
                        </a:rPr>
                        <a:t>th</a:t>
                      </a:r>
                      <a:r>
                        <a:rPr lang="en-US" sz="2000" dirty="0">
                          <a:solidFill>
                            <a:schemeClr val="tx1"/>
                          </a:solidFill>
                        </a:rPr>
                        <a:t> Will I Survive? 2022-2023              Physical Adaptations: Set 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38704383"/>
                  </a:ext>
                </a:extLst>
              </a:tr>
              <a:tr h="370840">
                <a:tc>
                  <a:txBody>
                    <a:bodyPr/>
                    <a:lstStyle/>
                    <a:p>
                      <a:pPr algn="ctr"/>
                      <a:r>
                        <a:rPr lang="en-US" sz="2000" b="1" dirty="0">
                          <a:solidFill>
                            <a:schemeClr val="tx1"/>
                          </a:solidFill>
                        </a:rPr>
                        <a:t>Plant: Yucca</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103291874"/>
                  </a:ext>
                </a:extLst>
              </a:tr>
              <a:tr h="370840">
                <a:tc>
                  <a:txBody>
                    <a:bodyPr/>
                    <a:lstStyle/>
                    <a:p>
                      <a:pPr fontAlgn="base"/>
                      <a:r>
                        <a:rPr lang="en-US" sz="1400" b="0" i="0" kern="1200" dirty="0">
                          <a:solidFill>
                            <a:schemeClr val="dk1"/>
                          </a:solidFill>
                          <a:effectLst/>
                          <a:latin typeface="+mn-lt"/>
                          <a:ea typeface="+mn-ea"/>
                          <a:cs typeface="+mn-cs"/>
                        </a:rPr>
                        <a:t>If you made a list of the environments most conducive to sustaining </a:t>
                      </a:r>
                    </a:p>
                    <a:p>
                      <a:pPr fontAlgn="base"/>
                      <a:r>
                        <a:rPr lang="en-US" sz="1400" b="0" i="0" kern="1200" dirty="0">
                          <a:solidFill>
                            <a:schemeClr val="dk1"/>
                          </a:solidFill>
                          <a:effectLst/>
                          <a:latin typeface="+mn-lt"/>
                          <a:ea typeface="+mn-ea"/>
                          <a:cs typeface="+mn-cs"/>
                        </a:rPr>
                        <a:t>plant life, the desert would likely be near the end of your list. The </a:t>
                      </a:r>
                    </a:p>
                    <a:p>
                      <a:pPr fontAlgn="base"/>
                      <a:r>
                        <a:rPr lang="en-US" sz="1400" b="0" i="0" kern="1200" dirty="0">
                          <a:solidFill>
                            <a:schemeClr val="dk1"/>
                          </a:solidFill>
                          <a:effectLst/>
                          <a:latin typeface="+mn-lt"/>
                          <a:ea typeface="+mn-ea"/>
                          <a:cs typeface="+mn-cs"/>
                        </a:rPr>
                        <a:t>desert is an extremely hot and harsh environment with its sweltering </a:t>
                      </a:r>
                    </a:p>
                    <a:p>
                      <a:pPr fontAlgn="base"/>
                      <a:r>
                        <a:rPr lang="en-US" sz="1400" b="0" i="0" kern="1200" dirty="0">
                          <a:solidFill>
                            <a:schemeClr val="dk1"/>
                          </a:solidFill>
                          <a:effectLst/>
                          <a:latin typeface="+mn-lt"/>
                          <a:ea typeface="+mn-ea"/>
                          <a:cs typeface="+mn-cs"/>
                        </a:rPr>
                        <a:t>midday heat and dry, moisture-less atmosphere. Very few can call the </a:t>
                      </a:r>
                    </a:p>
                    <a:p>
                      <a:pPr fontAlgn="base"/>
                      <a:r>
                        <a:rPr lang="en-US" sz="1400" b="0" i="0" kern="1200" dirty="0">
                          <a:solidFill>
                            <a:schemeClr val="dk1"/>
                          </a:solidFill>
                          <a:effectLst/>
                          <a:latin typeface="+mn-lt"/>
                          <a:ea typeface="+mn-ea"/>
                          <a:cs typeface="+mn-cs"/>
                        </a:rPr>
                        <a:t>desert home due to the ruthless conditions, but Yucca is one of the </a:t>
                      </a:r>
                    </a:p>
                    <a:p>
                      <a:pPr fontAlgn="base"/>
                      <a:r>
                        <a:rPr lang="en-US" sz="1400" b="0" i="0" kern="1200" dirty="0">
                          <a:solidFill>
                            <a:schemeClr val="dk1"/>
                          </a:solidFill>
                          <a:effectLst/>
                          <a:latin typeface="+mn-lt"/>
                          <a:ea typeface="+mn-ea"/>
                          <a:cs typeface="+mn-cs"/>
                        </a:rPr>
                        <a:t>few that thrives in this unforgiving environment.</a:t>
                      </a:r>
                    </a:p>
                    <a:p>
                      <a:pPr fontAlgn="base"/>
                      <a:endParaRPr lang="en-US" sz="800" b="0" i="0" kern="1200" dirty="0">
                        <a:solidFill>
                          <a:schemeClr val="dk1"/>
                        </a:solidFill>
                        <a:effectLst/>
                        <a:latin typeface="+mn-lt"/>
                        <a:ea typeface="+mn-ea"/>
                        <a:cs typeface="+mn-cs"/>
                      </a:endParaRPr>
                    </a:p>
                    <a:p>
                      <a:pPr fontAlgn="base"/>
                      <a:r>
                        <a:rPr lang="en-US" sz="1400" b="0" i="0" kern="1200" dirty="0">
                          <a:solidFill>
                            <a:schemeClr val="dk1"/>
                          </a:solidFill>
                          <a:effectLst/>
                          <a:latin typeface="+mn-lt"/>
                          <a:ea typeface="+mn-ea"/>
                          <a:cs typeface="+mn-cs"/>
                        </a:rPr>
                        <a:t>Yucca is astoundingly effective at retaining water and holding onto it </a:t>
                      </a:r>
                    </a:p>
                    <a:p>
                      <a:pPr fontAlgn="base"/>
                      <a:r>
                        <a:rPr lang="en-US" sz="1400" b="0" i="0" kern="1200" dirty="0">
                          <a:solidFill>
                            <a:schemeClr val="dk1"/>
                          </a:solidFill>
                          <a:effectLst/>
                          <a:latin typeface="+mn-lt"/>
                          <a:ea typeface="+mn-ea"/>
                          <a:cs typeface="+mn-cs"/>
                        </a:rPr>
                        <a:t>for long periods of time, making it one of the </a:t>
                      </a:r>
                      <a:r>
                        <a:rPr lang="en-US" sz="1400" b="0" i="0" u="none" strike="noStrike" kern="1200" dirty="0">
                          <a:solidFill>
                            <a:schemeClr val="dk1"/>
                          </a:solidFill>
                          <a:effectLst/>
                          <a:latin typeface="+mn-lt"/>
                          <a:ea typeface="+mn-ea"/>
                          <a:cs typeface="+mn-cs"/>
                        </a:rPr>
                        <a:t>hardiest and drought-</a:t>
                      </a:r>
                    </a:p>
                    <a:p>
                      <a:pPr fontAlgn="base"/>
                      <a:r>
                        <a:rPr lang="en-US" sz="1400" b="0" i="0" u="none" strike="noStrike" kern="1200" dirty="0">
                          <a:solidFill>
                            <a:schemeClr val="dk1"/>
                          </a:solidFill>
                          <a:effectLst/>
                          <a:latin typeface="+mn-lt"/>
                          <a:ea typeface="+mn-ea"/>
                          <a:cs typeface="+mn-cs"/>
                        </a:rPr>
                        <a:t>resistant plants</a:t>
                      </a:r>
                      <a:r>
                        <a:rPr lang="en-US" sz="1400" b="0" i="0" kern="1200" dirty="0">
                          <a:solidFill>
                            <a:schemeClr val="dk1"/>
                          </a:solidFill>
                          <a:effectLst/>
                          <a:latin typeface="+mn-lt"/>
                          <a:ea typeface="+mn-ea"/>
                          <a:cs typeface="+mn-cs"/>
                        </a:rPr>
                        <a:t> in the world. They are specifically adapted to desert </a:t>
                      </a:r>
                    </a:p>
                    <a:p>
                      <a:pPr fontAlgn="base"/>
                      <a:r>
                        <a:rPr lang="en-US" sz="1400" b="0" i="0" kern="1200" dirty="0">
                          <a:solidFill>
                            <a:schemeClr val="dk1"/>
                          </a:solidFill>
                          <a:effectLst/>
                          <a:latin typeface="+mn-lt"/>
                          <a:ea typeface="+mn-ea"/>
                          <a:cs typeface="+mn-cs"/>
                        </a:rPr>
                        <a:t>climates and will die from overwatering. Part of what makes Yucca so successful in its dry habitat is its root structure. Yucca roots are shallow and sprawling so they can quickly and effectively absorb every drop of water that becomes available.</a:t>
                      </a:r>
                    </a:p>
                    <a:p>
                      <a:pPr fontAlgn="base"/>
                      <a:endParaRPr lang="en-US" sz="800" b="0" i="0" kern="1200" dirty="0">
                        <a:solidFill>
                          <a:schemeClr val="dk1"/>
                        </a:solidFill>
                        <a:effectLst/>
                        <a:latin typeface="+mn-lt"/>
                        <a:ea typeface="+mn-ea"/>
                        <a:cs typeface="+mn-cs"/>
                      </a:endParaRPr>
                    </a:p>
                    <a:p>
                      <a:pPr fontAlgn="base"/>
                      <a:r>
                        <a:rPr lang="en-US" sz="1400" b="0" i="0" kern="1200" dirty="0">
                          <a:solidFill>
                            <a:schemeClr val="dk1"/>
                          </a:solidFill>
                          <a:effectLst/>
                          <a:latin typeface="+mn-lt"/>
                          <a:ea typeface="+mn-ea"/>
                          <a:cs typeface="+mn-cs"/>
                        </a:rPr>
                        <a:t>With its sword-like leaves and spiny shrub-like appearance, Yucca is an unmistakable icon of the North and South American deserts, and are known for their ability to survive intense drought conditions. Like cacti and other desert plants, Yuccas have sharp, dagger-like leaves. These sharp leaves are adaptations that help to protect the plant’s water reserves from thirsty animals wandering the desert.</a:t>
                      </a:r>
                    </a:p>
                    <a:p>
                      <a:endParaRPr lang="en-US" sz="800" dirty="0">
                        <a:solidFill>
                          <a:schemeClr val="tx1"/>
                        </a:solidFill>
                      </a:endParaRPr>
                    </a:p>
                    <a:p>
                      <a:r>
                        <a:rPr lang="en-US" sz="800" dirty="0">
                          <a:solidFill>
                            <a:schemeClr val="tx1"/>
                          </a:solidFill>
                        </a:rPr>
                        <a:t>Source: </a:t>
                      </a:r>
                      <a:r>
                        <a:rPr lang="en-US" sz="800" dirty="0">
                          <a:solidFill>
                            <a:schemeClr val="tx1"/>
                          </a:solidFill>
                          <a:hlinkClick r:id="rId2"/>
                        </a:rPr>
                        <a:t>https://www.ambius.com/blog/the-secrets-of-the-survivalist-plants/</a:t>
                      </a:r>
                      <a:r>
                        <a:rPr lang="en-US" sz="800" dirty="0">
                          <a:solidFill>
                            <a:schemeClr val="tx1"/>
                          </a:solidFill>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3364967"/>
                  </a:ext>
                </a:extLst>
              </a:tr>
              <a:tr h="370840">
                <a:tc>
                  <a:txBody>
                    <a:bodyPr/>
                    <a:lstStyle/>
                    <a:p>
                      <a:pPr algn="ctr"/>
                      <a:r>
                        <a:rPr lang="en-US" sz="2000" b="1" dirty="0">
                          <a:solidFill>
                            <a:schemeClr val="tx1"/>
                          </a:solidFill>
                        </a:rPr>
                        <a:t>Animal: Humpback Wale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94839283"/>
                  </a:ext>
                </a:extLst>
              </a:tr>
              <a:tr h="370840">
                <a:tc>
                  <a:txBody>
                    <a:bodyPr/>
                    <a:lstStyle/>
                    <a:p>
                      <a:r>
                        <a:rPr lang="en-US" sz="1400" b="0" i="0" kern="1200" dirty="0">
                          <a:solidFill>
                            <a:schemeClr val="dk1"/>
                          </a:solidFill>
                          <a:effectLst/>
                          <a:latin typeface="+mn-lt"/>
                          <a:ea typeface="+mn-ea"/>
                          <a:cs typeface="+mn-cs"/>
                        </a:rPr>
                        <a:t>When you look at a humpback whale what do you notice? You may have noticed its large mouth. There is a special adaptation in the humpback whales' mouths that help them eat. Some whales, like humpback whales, eat by swimming through the water with their mouths open and the water passes through the brush-like structures in their mouth called baleen. The water can pass through the baleen but tiny animals like krill get caught up in the baleen for the whale to eat. Whales that don't have baleen instead have teeth in their mouths and eat different things like fish.</a:t>
                      </a:r>
                    </a:p>
                    <a:p>
                      <a:endParaRPr lang="en-US" sz="800" b="0" i="0" kern="1200" dirty="0">
                        <a:solidFill>
                          <a:schemeClr val="dk1"/>
                        </a:solidFill>
                        <a:effectLst/>
                        <a:latin typeface="+mn-lt"/>
                        <a:ea typeface="+mn-ea"/>
                        <a:cs typeface="+mn-cs"/>
                      </a:endParaRPr>
                    </a:p>
                    <a:p>
                      <a:r>
                        <a:rPr lang="en-US" sz="1400" b="0" i="0" kern="1200" dirty="0">
                          <a:solidFill>
                            <a:schemeClr val="dk1"/>
                          </a:solidFill>
                          <a:effectLst/>
                          <a:latin typeface="+mn-lt"/>
                          <a:ea typeface="+mn-ea"/>
                          <a:cs typeface="+mn-cs"/>
                        </a:rPr>
                        <a:t>For the whale's blowhole, this is an adaptation that all </a:t>
                      </a:r>
                    </a:p>
                    <a:p>
                      <a:r>
                        <a:rPr lang="en-US" sz="1400" b="0" i="0" kern="1200" dirty="0">
                          <a:solidFill>
                            <a:schemeClr val="dk1"/>
                          </a:solidFill>
                          <a:effectLst/>
                          <a:latin typeface="+mn-lt"/>
                          <a:ea typeface="+mn-ea"/>
                          <a:cs typeface="+mn-cs"/>
                        </a:rPr>
                        <a:t>whales and dolphins share that help them breathe. The </a:t>
                      </a:r>
                    </a:p>
                    <a:p>
                      <a:r>
                        <a:rPr lang="en-US" sz="1400" b="0" i="0" kern="1200" dirty="0">
                          <a:solidFill>
                            <a:schemeClr val="dk1"/>
                          </a:solidFill>
                          <a:effectLst/>
                          <a:latin typeface="+mn-lt"/>
                          <a:ea typeface="+mn-ea"/>
                          <a:cs typeface="+mn-cs"/>
                        </a:rPr>
                        <a:t>blowhole is on top of the animal's head and is connected</a:t>
                      </a:r>
                    </a:p>
                    <a:p>
                      <a:r>
                        <a:rPr lang="en-US" sz="1400" b="0" i="0" kern="1200" dirty="0">
                          <a:solidFill>
                            <a:schemeClr val="dk1"/>
                          </a:solidFill>
                          <a:effectLst/>
                          <a:latin typeface="+mn-lt"/>
                          <a:ea typeface="+mn-ea"/>
                          <a:cs typeface="+mn-cs"/>
                        </a:rPr>
                        <a:t> to their lungs. When whales eat the water that goes </a:t>
                      </a:r>
                    </a:p>
                    <a:p>
                      <a:r>
                        <a:rPr lang="en-US" sz="1400" b="0" i="0" kern="1200" dirty="0">
                          <a:solidFill>
                            <a:schemeClr val="dk1"/>
                          </a:solidFill>
                          <a:effectLst/>
                          <a:latin typeface="+mn-lt"/>
                          <a:ea typeface="+mn-ea"/>
                          <a:cs typeface="+mn-cs"/>
                        </a:rPr>
                        <a:t>into their mouth can't go into their lungs, so there's less </a:t>
                      </a:r>
                    </a:p>
                    <a:p>
                      <a:r>
                        <a:rPr lang="en-US" sz="1400" b="0" i="0" kern="1200" dirty="0">
                          <a:solidFill>
                            <a:schemeClr val="dk1"/>
                          </a:solidFill>
                          <a:effectLst/>
                          <a:latin typeface="+mn-lt"/>
                          <a:ea typeface="+mn-ea"/>
                          <a:cs typeface="+mn-cs"/>
                        </a:rPr>
                        <a:t>risk of drowning. Whales are also able to actively control </a:t>
                      </a:r>
                    </a:p>
                    <a:p>
                      <a:r>
                        <a:rPr lang="en-US" sz="1400" b="0" i="0" kern="1200" dirty="0">
                          <a:solidFill>
                            <a:schemeClr val="dk1"/>
                          </a:solidFill>
                          <a:effectLst/>
                          <a:latin typeface="+mn-lt"/>
                          <a:ea typeface="+mn-ea"/>
                          <a:cs typeface="+mn-cs"/>
                        </a:rPr>
                        <a:t>when they need to breathe by opening or plugging their </a:t>
                      </a:r>
                    </a:p>
                    <a:p>
                      <a:r>
                        <a:rPr lang="en-US" sz="1400" b="0" i="0" kern="1200" dirty="0">
                          <a:solidFill>
                            <a:schemeClr val="dk1"/>
                          </a:solidFill>
                          <a:effectLst/>
                          <a:latin typeface="+mn-lt"/>
                          <a:ea typeface="+mn-ea"/>
                          <a:cs typeface="+mn-cs"/>
                        </a:rPr>
                        <a:t>blowhole. This helps them stay in the water for usually </a:t>
                      </a:r>
                    </a:p>
                    <a:p>
                      <a:r>
                        <a:rPr lang="en-US" sz="1400" b="0" i="0" kern="1200" dirty="0">
                          <a:solidFill>
                            <a:schemeClr val="dk1"/>
                          </a:solidFill>
                          <a:effectLst/>
                          <a:latin typeface="+mn-lt"/>
                          <a:ea typeface="+mn-ea"/>
                          <a:cs typeface="+mn-cs"/>
                        </a:rPr>
                        <a:t>five to fifteen minutes.</a:t>
                      </a:r>
                    </a:p>
                    <a:p>
                      <a:endParaRPr lang="en-US" sz="800" b="0" i="0" kern="1200" dirty="0">
                        <a:solidFill>
                          <a:schemeClr val="dk1"/>
                        </a:solidFill>
                        <a:effectLst/>
                        <a:latin typeface="+mn-lt"/>
                        <a:ea typeface="+mn-ea"/>
                        <a:cs typeface="+mn-cs"/>
                      </a:endParaRPr>
                    </a:p>
                    <a:p>
                      <a:r>
                        <a:rPr lang="en-US" sz="800" dirty="0">
                          <a:solidFill>
                            <a:schemeClr val="tx1"/>
                          </a:solidFill>
                        </a:rPr>
                        <a:t>Source: </a:t>
                      </a:r>
                      <a:r>
                        <a:rPr lang="en-US" sz="800" dirty="0">
                          <a:solidFill>
                            <a:schemeClr val="tx1"/>
                          </a:solidFill>
                          <a:hlinkClick r:id="rId3"/>
                        </a:rPr>
                        <a:t>https://naturalhistory.si.edu/education/teaching-resources/life-science/explore-animal-adaptations</a:t>
                      </a:r>
                      <a:r>
                        <a:rPr lang="en-US" sz="800" dirty="0">
                          <a:solidFill>
                            <a:schemeClr val="tx1"/>
                          </a:solidFill>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7278458"/>
                  </a:ext>
                </a:extLst>
              </a:tr>
            </a:tbl>
          </a:graphicData>
        </a:graphic>
      </p:graphicFrame>
      <p:pic>
        <p:nvPicPr>
          <p:cNvPr id="1026" name="Picture 2" descr="Yucca elephantipes (Spineless Yucca)">
            <a:extLst>
              <a:ext uri="{FF2B5EF4-FFF2-40B4-BE49-F238E27FC236}">
                <a16:creationId xmlns:a16="http://schemas.microsoft.com/office/drawing/2014/main" id="{1F7C42A7-8A0F-4FFB-9EDB-D6E30805A5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6984" y="1004387"/>
            <a:ext cx="1386951" cy="19868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0 fascinating facts about humpback whales | Discover Wildlife">
            <a:extLst>
              <a:ext uri="{FF2B5EF4-FFF2-40B4-BE49-F238E27FC236}">
                <a16:creationId xmlns:a16="http://schemas.microsoft.com/office/drawing/2014/main" id="{D90DBC83-5324-49AC-8B4D-6C6E39932C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5152" y="7220380"/>
            <a:ext cx="2328783" cy="1552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28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19F40ED-492B-4182-B298-A040163B6E65}"/>
              </a:ext>
            </a:extLst>
          </p:cNvPr>
          <p:cNvGraphicFramePr>
            <a:graphicFrameLocks noGrp="1"/>
          </p:cNvGraphicFramePr>
          <p:nvPr>
            <p:extLst>
              <p:ext uri="{D42A27DB-BD31-4B8C-83A1-F6EECF244321}">
                <p14:modId xmlns:p14="http://schemas.microsoft.com/office/powerpoint/2010/main" val="3218397354"/>
              </p:ext>
            </p:extLst>
          </p:nvPr>
        </p:nvGraphicFramePr>
        <p:xfrm>
          <a:off x="203062" y="92823"/>
          <a:ext cx="6832876" cy="9326880"/>
        </p:xfrm>
        <a:graphic>
          <a:graphicData uri="http://schemas.openxmlformats.org/drawingml/2006/table">
            <a:tbl>
              <a:tblPr firstRow="1" bandRow="1">
                <a:tableStyleId>{5C22544A-7EE6-4342-B048-85BDC9FD1C3A}</a:tableStyleId>
              </a:tblPr>
              <a:tblGrid>
                <a:gridCol w="6832876">
                  <a:extLst>
                    <a:ext uri="{9D8B030D-6E8A-4147-A177-3AD203B41FA5}">
                      <a16:colId xmlns:a16="http://schemas.microsoft.com/office/drawing/2014/main" val="2429686289"/>
                    </a:ext>
                  </a:extLst>
                </a:gridCol>
              </a:tblGrid>
              <a:tr h="370840">
                <a:tc>
                  <a:txBody>
                    <a:bodyPr/>
                    <a:lstStyle/>
                    <a:p>
                      <a:pPr algn="ctr"/>
                      <a:r>
                        <a:rPr lang="en-US" sz="2000" dirty="0">
                          <a:solidFill>
                            <a:schemeClr val="tx1"/>
                          </a:solidFill>
                        </a:rPr>
                        <a:t>5</a:t>
                      </a:r>
                      <a:r>
                        <a:rPr lang="en-US" sz="2000" baseline="30000" dirty="0">
                          <a:solidFill>
                            <a:schemeClr val="tx1"/>
                          </a:solidFill>
                        </a:rPr>
                        <a:t>th</a:t>
                      </a:r>
                      <a:r>
                        <a:rPr lang="en-US" sz="2000" dirty="0">
                          <a:solidFill>
                            <a:schemeClr val="tx1"/>
                          </a:solidFill>
                        </a:rPr>
                        <a:t> Will I Survive? 2022-2023              Physical Adaptations: Set 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38704383"/>
                  </a:ext>
                </a:extLst>
              </a:tr>
              <a:tr h="370840">
                <a:tc>
                  <a:txBody>
                    <a:bodyPr/>
                    <a:lstStyle/>
                    <a:p>
                      <a:pPr marL="0" marR="0" lvl="0" indent="0" algn="ctr" defTabSz="72393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mn-lt"/>
                          <a:ea typeface="+mn-ea"/>
                          <a:cs typeface="+mn-cs"/>
                        </a:rPr>
                        <a:t>Plant: Ponderosa Pine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103291874"/>
                  </a:ext>
                </a:extLst>
              </a:tr>
              <a:tr h="370840">
                <a:tc>
                  <a:txBody>
                    <a:bodyPr/>
                    <a:lstStyle/>
                    <a:p>
                      <a:pPr fontAlgn="base"/>
                      <a:r>
                        <a:rPr lang="en-US" sz="1400" b="0" i="0" kern="1200" dirty="0">
                          <a:solidFill>
                            <a:schemeClr val="dk1"/>
                          </a:solidFill>
                          <a:effectLst/>
                          <a:latin typeface="+mn-lt"/>
                          <a:ea typeface="+mn-ea"/>
                          <a:cs typeface="+mn-cs"/>
                        </a:rPr>
                        <a:t>They say if you play with fire, you get burned. This is only partially true of the Ponderosa Pine, a species of evergreen tree that is resistant to fire. When confronted with fire, most trees have no defense and are easily burned, but the Ponderosa Pine is different than most trees in that it’s adapted to its environment and has benefited greatly from it.</a:t>
                      </a:r>
                    </a:p>
                    <a:p>
                      <a:pPr fontAlgn="base"/>
                      <a:endParaRPr lang="en-US" sz="1400" b="0" i="0" kern="1200" dirty="0">
                        <a:solidFill>
                          <a:schemeClr val="dk1"/>
                        </a:solidFill>
                        <a:effectLst/>
                        <a:latin typeface="+mn-lt"/>
                        <a:ea typeface="+mn-ea"/>
                        <a:cs typeface="+mn-cs"/>
                      </a:endParaRPr>
                    </a:p>
                    <a:p>
                      <a:pPr fontAlgn="base"/>
                      <a:r>
                        <a:rPr lang="en-US" sz="1400" b="0" i="0" kern="1200" dirty="0">
                          <a:solidFill>
                            <a:schemeClr val="dk1"/>
                          </a:solidFill>
                          <a:effectLst/>
                          <a:latin typeface="+mn-lt"/>
                          <a:ea typeface="+mn-ea"/>
                          <a:cs typeface="+mn-cs"/>
                        </a:rPr>
                        <a:t>For thousands of years, the Ponderosa Pine has lived in environments that are prone to fire, most notably the west coast from Washington state to New Mexico, California, and parts of western Canada. These areas are extremely susceptible to wildfires, which led the Ponderosa to grow a thick protective layer of cork-like bark that can stave off the flames. Other </a:t>
                      </a:r>
                      <a:r>
                        <a:rPr lang="en-US" sz="1400" b="0" i="0" u="none" strike="noStrike" kern="1200" dirty="0">
                          <a:solidFill>
                            <a:schemeClr val="dk1"/>
                          </a:solidFill>
                          <a:effectLst/>
                          <a:latin typeface="+mn-lt"/>
                          <a:ea typeface="+mn-ea"/>
                          <a:cs typeface="+mn-cs"/>
                        </a:rPr>
                        <a:t>fire-resistant adaptations</a:t>
                      </a:r>
                      <a:r>
                        <a:rPr lang="en-US" sz="1400" b="0" i="0" kern="1200" dirty="0">
                          <a:solidFill>
                            <a:schemeClr val="dk1"/>
                          </a:solidFill>
                          <a:effectLst/>
                          <a:latin typeface="+mn-lt"/>
                          <a:ea typeface="+mn-ea"/>
                          <a:cs typeface="+mn-cs"/>
                        </a:rPr>
                        <a:t> include; deep root system to prevent root damage, exfoliating bark that peels off when on fire, and fire-resistant buds to quickly regrow needles. </a:t>
                      </a:r>
                    </a:p>
                    <a:p>
                      <a:pPr fontAlgn="base"/>
                      <a:endParaRPr lang="en-US" sz="800" b="0" i="0" kern="1200" dirty="0">
                        <a:solidFill>
                          <a:schemeClr val="dk1"/>
                        </a:solidFill>
                        <a:effectLst/>
                        <a:latin typeface="+mn-lt"/>
                        <a:ea typeface="+mn-ea"/>
                        <a:cs typeface="+mn-cs"/>
                      </a:endParaRPr>
                    </a:p>
                    <a:p>
                      <a:pPr fontAlgn="base"/>
                      <a:r>
                        <a:rPr lang="en-US" sz="1400" b="0" i="0" kern="1200" dirty="0">
                          <a:solidFill>
                            <a:schemeClr val="dk1"/>
                          </a:solidFill>
                          <a:effectLst/>
                          <a:latin typeface="+mn-lt"/>
                          <a:ea typeface="+mn-ea"/>
                          <a:cs typeface="+mn-cs"/>
                        </a:rPr>
                        <a:t>From an early age, Ponderosa saplings are able to handle low-intensity fires and the more they mature, the more effective they become at surviving low and moderate-intensity fires. In fact, the trees actually benefit from their environments catching on fire as it replenishes the soil with nutrients to help the trees grow. It also prevents a buildup of </a:t>
                      </a:r>
                    </a:p>
                    <a:p>
                      <a:pPr fontAlgn="base"/>
                      <a:r>
                        <a:rPr lang="en-US" sz="1400" b="0" i="0" kern="1200" dirty="0">
                          <a:solidFill>
                            <a:schemeClr val="dk1"/>
                          </a:solidFill>
                          <a:effectLst/>
                          <a:latin typeface="+mn-lt"/>
                          <a:ea typeface="+mn-ea"/>
                          <a:cs typeface="+mn-cs"/>
                        </a:rPr>
                        <a:t>bark and “mulch” from the base of trees that accumulate and when burned </a:t>
                      </a:r>
                    </a:p>
                    <a:p>
                      <a:pPr fontAlgn="base"/>
                      <a:r>
                        <a:rPr lang="en-US" sz="1400" b="0" i="0" kern="1200" dirty="0">
                          <a:solidFill>
                            <a:schemeClr val="dk1"/>
                          </a:solidFill>
                          <a:effectLst/>
                          <a:latin typeface="+mn-lt"/>
                          <a:ea typeface="+mn-ea"/>
                          <a:cs typeface="+mn-cs"/>
                        </a:rPr>
                        <a:t>during a fire, can harm the tree by smoldering for days, preventing the tree </a:t>
                      </a:r>
                    </a:p>
                    <a:p>
                      <a:pPr fontAlgn="base"/>
                      <a:r>
                        <a:rPr lang="en-US" sz="1400" b="0" i="0" kern="1200" dirty="0">
                          <a:solidFill>
                            <a:schemeClr val="dk1"/>
                          </a:solidFill>
                          <a:effectLst/>
                          <a:latin typeface="+mn-lt"/>
                          <a:ea typeface="+mn-ea"/>
                          <a:cs typeface="+mn-cs"/>
                        </a:rPr>
                        <a:t>from healing properly. It’s strange, but this tree has developed a symbiotic </a:t>
                      </a:r>
                    </a:p>
                    <a:p>
                      <a:pPr fontAlgn="base"/>
                      <a:r>
                        <a:rPr lang="en-US" sz="1400" b="0" i="0" kern="1200" dirty="0">
                          <a:solidFill>
                            <a:schemeClr val="dk1"/>
                          </a:solidFill>
                          <a:effectLst/>
                          <a:latin typeface="+mn-lt"/>
                          <a:ea typeface="+mn-ea"/>
                          <a:cs typeface="+mn-cs"/>
                        </a:rPr>
                        <a:t>relationship with one of its species most notorious adversaries.</a:t>
                      </a:r>
                    </a:p>
                    <a:p>
                      <a:pPr marL="0" marR="0" lvl="0" indent="0" algn="r" defTabSz="723930" rtl="0" eaLnBrk="1" fontAlgn="auto" latinLnBrk="0" hangingPunct="1">
                        <a:lnSpc>
                          <a:spcPct val="100000"/>
                        </a:lnSpc>
                        <a:spcBef>
                          <a:spcPts val="0"/>
                        </a:spcBef>
                        <a:spcAft>
                          <a:spcPts val="0"/>
                        </a:spcAft>
                        <a:buClrTx/>
                        <a:buSzTx/>
                        <a:buFontTx/>
                        <a:buNone/>
                        <a:tabLst/>
                        <a:defRPr/>
                      </a:pPr>
                      <a:r>
                        <a:rPr lang="en-US" sz="800" dirty="0">
                          <a:solidFill>
                            <a:schemeClr val="tx1"/>
                          </a:solidFill>
                        </a:rPr>
                        <a:t>Source: </a:t>
                      </a:r>
                      <a:r>
                        <a:rPr lang="en-US" sz="800" dirty="0">
                          <a:solidFill>
                            <a:schemeClr val="tx1"/>
                          </a:solidFill>
                          <a:hlinkClick r:id="rId2"/>
                        </a:rPr>
                        <a:t>https://www.ambius.com/blog/the-secrets-of-the-survivalist-plants/</a:t>
                      </a:r>
                      <a:r>
                        <a:rPr lang="en-US" sz="800" dirty="0">
                          <a:solidFill>
                            <a:schemeClr val="tx1"/>
                          </a:solidFill>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3364967"/>
                  </a:ext>
                </a:extLst>
              </a:tr>
              <a:tr h="370840">
                <a:tc>
                  <a:txBody>
                    <a:bodyPr/>
                    <a:lstStyle/>
                    <a:p>
                      <a:pPr algn="ctr"/>
                      <a:r>
                        <a:rPr lang="en-US" sz="2000" b="1" dirty="0">
                          <a:solidFill>
                            <a:schemeClr val="tx1"/>
                          </a:solidFill>
                        </a:rPr>
                        <a:t>Animal: Clouded Leopard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94839283"/>
                  </a:ext>
                </a:extLst>
              </a:tr>
              <a:tr h="370840">
                <a:tc>
                  <a:txBody>
                    <a:bodyPr/>
                    <a:lstStyle/>
                    <a:p>
                      <a:r>
                        <a:rPr lang="en-US" sz="1400" b="0" i="0" kern="1200" dirty="0">
                          <a:solidFill>
                            <a:schemeClr val="dk1"/>
                          </a:solidFill>
                          <a:effectLst/>
                          <a:latin typeface="+mn-lt"/>
                          <a:ea typeface="+mn-ea"/>
                          <a:cs typeface="+mn-cs"/>
                        </a:rPr>
                        <a:t>Let’s take a look at the clouded leopard and start with the legs. Looking at the legs of the clouded leopard, did you notice how short their legs are? Having short legs help the leopard stay close to the surface it is on, which increases their balance. Their big paws help the clouded leopard have a better grip on things when they move through their habitat. That means it keeps them from slipping. Clouded leopard legs and paws are very special for another reason. They help the cat climb down surfaces head first like a squirrel. The clouded leopard is one of two cat species that can do this.</a:t>
                      </a:r>
                    </a:p>
                    <a:p>
                      <a:endParaRPr lang="en-US" sz="800" b="0" i="0" kern="1200" dirty="0">
                        <a:solidFill>
                          <a:schemeClr val="dk1"/>
                        </a:solidFill>
                        <a:effectLst/>
                        <a:latin typeface="+mn-lt"/>
                        <a:ea typeface="+mn-ea"/>
                        <a:cs typeface="+mn-cs"/>
                      </a:endParaRPr>
                    </a:p>
                    <a:p>
                      <a:r>
                        <a:rPr lang="en-US" sz="1400" b="0" i="0" kern="1200" dirty="0">
                          <a:solidFill>
                            <a:schemeClr val="dk1"/>
                          </a:solidFill>
                          <a:effectLst/>
                          <a:latin typeface="+mn-lt"/>
                          <a:ea typeface="+mn-ea"/>
                          <a:cs typeface="+mn-cs"/>
                        </a:rPr>
                        <a:t>Clouded leopards also have a super long tail. A long tail is an adaptation that helps the animal keep its balance as they climb, jump, walk, and run through their environment. It acts like a counterbalance — the way holding your arms out </a:t>
                      </a:r>
                    </a:p>
                    <a:p>
                      <a:r>
                        <a:rPr lang="en-US" sz="1400" b="0" i="0" kern="1200" dirty="0">
                          <a:solidFill>
                            <a:schemeClr val="dk1"/>
                          </a:solidFill>
                          <a:effectLst/>
                          <a:latin typeface="+mn-lt"/>
                          <a:ea typeface="+mn-ea"/>
                          <a:cs typeface="+mn-cs"/>
                        </a:rPr>
                        <a:t>helps you balance while walking on a balance beam. With </a:t>
                      </a:r>
                    </a:p>
                    <a:p>
                      <a:r>
                        <a:rPr lang="en-US" sz="1400" b="0" i="0" kern="1200" dirty="0">
                          <a:solidFill>
                            <a:schemeClr val="dk1"/>
                          </a:solidFill>
                          <a:effectLst/>
                          <a:latin typeface="+mn-lt"/>
                          <a:ea typeface="+mn-ea"/>
                          <a:cs typeface="+mn-cs"/>
                        </a:rPr>
                        <a:t>short legs and big paws for gripping and climbing down </a:t>
                      </a:r>
                    </a:p>
                    <a:p>
                      <a:r>
                        <a:rPr lang="en-US" sz="1400" b="0" i="0" kern="1200" dirty="0">
                          <a:solidFill>
                            <a:schemeClr val="dk1"/>
                          </a:solidFill>
                          <a:effectLst/>
                          <a:latin typeface="+mn-lt"/>
                          <a:ea typeface="+mn-ea"/>
                          <a:cs typeface="+mn-cs"/>
                        </a:rPr>
                        <a:t>trees, a long strong tail to keep its balance, you may find a </a:t>
                      </a:r>
                    </a:p>
                    <a:p>
                      <a:r>
                        <a:rPr lang="en-US" sz="1400" b="0" i="0" kern="1200" dirty="0">
                          <a:solidFill>
                            <a:schemeClr val="dk1"/>
                          </a:solidFill>
                          <a:effectLst/>
                          <a:latin typeface="+mn-lt"/>
                          <a:ea typeface="+mn-ea"/>
                          <a:cs typeface="+mn-cs"/>
                        </a:rPr>
                        <a:t>clouded leopard living in a forest habitat. It has adaptations                                                        that help it move and survive in an environment full of trees.</a:t>
                      </a:r>
                    </a:p>
                    <a:p>
                      <a:pPr algn="r"/>
                      <a:r>
                        <a:rPr lang="en-US" sz="800" dirty="0">
                          <a:solidFill>
                            <a:schemeClr val="tx1"/>
                          </a:solidFill>
                        </a:rPr>
                        <a:t>Source: </a:t>
                      </a:r>
                      <a:r>
                        <a:rPr lang="en-US" sz="800" dirty="0">
                          <a:solidFill>
                            <a:schemeClr val="tx1"/>
                          </a:solidFill>
                          <a:hlinkClick r:id="rId3"/>
                        </a:rPr>
                        <a:t>https://naturalhistory.si.edu/education/teaching-resources/life-science/explore-animal-adaptations</a:t>
                      </a:r>
                      <a:r>
                        <a:rPr lang="en-US" sz="800" dirty="0">
                          <a:solidFill>
                            <a:schemeClr val="tx1"/>
                          </a:solidFill>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7278458"/>
                  </a:ext>
                </a:extLst>
              </a:tr>
            </a:tbl>
          </a:graphicData>
        </a:graphic>
      </p:graphicFrame>
      <p:pic>
        <p:nvPicPr>
          <p:cNvPr id="2050" name="Picture 2" descr="Ponderosa pine - Sacramento Tree Foundation">
            <a:extLst>
              <a:ext uri="{FF2B5EF4-FFF2-40B4-BE49-F238E27FC236}">
                <a16:creationId xmlns:a16="http://schemas.microsoft.com/office/drawing/2014/main" id="{4AF70C2E-36DC-4E34-BC28-B5D3A8D60D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4562" y="4254500"/>
            <a:ext cx="790136" cy="10539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incinnati Zoo's clouded leopard celebrates 19th birthday">
            <a:extLst>
              <a:ext uri="{FF2B5EF4-FFF2-40B4-BE49-F238E27FC236}">
                <a16:creationId xmlns:a16="http://schemas.microsoft.com/office/drawing/2014/main" id="{B64C4C62-8C5C-45E9-AB0D-49CD01FA57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0856" y="7961440"/>
            <a:ext cx="2261498" cy="1277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003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19F40ED-492B-4182-B298-A040163B6E65}"/>
              </a:ext>
            </a:extLst>
          </p:cNvPr>
          <p:cNvGraphicFramePr>
            <a:graphicFrameLocks noGrp="1"/>
          </p:cNvGraphicFramePr>
          <p:nvPr>
            <p:extLst>
              <p:ext uri="{D42A27DB-BD31-4B8C-83A1-F6EECF244321}">
                <p14:modId xmlns:p14="http://schemas.microsoft.com/office/powerpoint/2010/main" val="1812998923"/>
              </p:ext>
            </p:extLst>
          </p:nvPr>
        </p:nvGraphicFramePr>
        <p:xfrm>
          <a:off x="203062" y="124439"/>
          <a:ext cx="6832876" cy="8839200"/>
        </p:xfrm>
        <a:graphic>
          <a:graphicData uri="http://schemas.openxmlformats.org/drawingml/2006/table">
            <a:tbl>
              <a:tblPr firstRow="1" bandRow="1">
                <a:tableStyleId>{5C22544A-7EE6-4342-B048-85BDC9FD1C3A}</a:tableStyleId>
              </a:tblPr>
              <a:tblGrid>
                <a:gridCol w="6832876">
                  <a:extLst>
                    <a:ext uri="{9D8B030D-6E8A-4147-A177-3AD203B41FA5}">
                      <a16:colId xmlns:a16="http://schemas.microsoft.com/office/drawing/2014/main" val="2429686289"/>
                    </a:ext>
                  </a:extLst>
                </a:gridCol>
              </a:tblGrid>
              <a:tr h="370840">
                <a:tc>
                  <a:txBody>
                    <a:bodyPr/>
                    <a:lstStyle/>
                    <a:p>
                      <a:pPr algn="ctr"/>
                      <a:r>
                        <a:rPr lang="en-US" sz="2000" dirty="0">
                          <a:solidFill>
                            <a:schemeClr val="tx1"/>
                          </a:solidFill>
                        </a:rPr>
                        <a:t>5</a:t>
                      </a:r>
                      <a:r>
                        <a:rPr lang="en-US" sz="2000" baseline="30000" dirty="0">
                          <a:solidFill>
                            <a:schemeClr val="tx1"/>
                          </a:solidFill>
                        </a:rPr>
                        <a:t>th</a:t>
                      </a:r>
                      <a:r>
                        <a:rPr lang="en-US" sz="2000" dirty="0">
                          <a:solidFill>
                            <a:schemeClr val="tx1"/>
                          </a:solidFill>
                        </a:rPr>
                        <a:t> Will I Survive? 2022-2023              Physical Adaptations: Set 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38704383"/>
                  </a:ext>
                </a:extLst>
              </a:tr>
              <a:tr h="370840">
                <a:tc>
                  <a:txBody>
                    <a:bodyPr/>
                    <a:lstStyle/>
                    <a:p>
                      <a:pPr algn="ctr"/>
                      <a:r>
                        <a:rPr lang="en-US" sz="2000" b="1" dirty="0">
                          <a:solidFill>
                            <a:schemeClr val="tx1"/>
                          </a:solidFill>
                        </a:rPr>
                        <a:t>Plant: Seagrass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103291874"/>
                  </a:ext>
                </a:extLst>
              </a:tr>
              <a:tr h="370840">
                <a:tc>
                  <a:txBody>
                    <a:bodyPr/>
                    <a:lstStyle/>
                    <a:p>
                      <a:pPr fontAlgn="base"/>
                      <a:r>
                        <a:rPr lang="en-US" sz="1400" b="0" i="0" kern="1200" dirty="0">
                          <a:solidFill>
                            <a:schemeClr val="dk1"/>
                          </a:solidFill>
                          <a:effectLst/>
                          <a:latin typeface="+mn-lt"/>
                          <a:ea typeface="+mn-ea"/>
                          <a:cs typeface="+mn-cs"/>
                        </a:rPr>
                        <a:t>Plants live in many places, but for the most part, they’re usually above ground where they have ample access to oxygen and sunlight. This is not the case with Seagrasses. Not to be confused with Seaweed, which is actually a type of algae, Seagrass has leaves, roots, and veins just like other plants, except they grow and flower underwater. Despite being anatomically similar to every other plant, Seagrasses have one thing that other plants do not – the ability to grow and thrive while completely submerged under salt or brackish waters. Saltwater kills most plants, but these grasses have adapted to their environments by absorbing nutrients directly from the water through their roots and leaves.</a:t>
                      </a:r>
                    </a:p>
                    <a:p>
                      <a:pPr fontAlgn="base"/>
                      <a:endParaRPr lang="en-US" sz="800" b="0" i="0" kern="1200" dirty="0">
                        <a:solidFill>
                          <a:schemeClr val="dk1"/>
                        </a:solidFill>
                        <a:effectLst/>
                        <a:latin typeface="+mn-lt"/>
                        <a:ea typeface="+mn-ea"/>
                        <a:cs typeface="+mn-cs"/>
                      </a:endParaRPr>
                    </a:p>
                    <a:p>
                      <a:pPr fontAlgn="base"/>
                      <a:r>
                        <a:rPr lang="en-US" sz="1400" b="0" i="0" kern="1200" dirty="0">
                          <a:solidFill>
                            <a:schemeClr val="dk1"/>
                          </a:solidFill>
                          <a:effectLst/>
                          <a:latin typeface="+mn-lt"/>
                          <a:ea typeface="+mn-ea"/>
                          <a:cs typeface="+mn-cs"/>
                        </a:rPr>
                        <a:t>Large fields of grassy underwater plains exist all over the world from the tropics to the arctic but are highly concentrated in areas around the Gulf of Mexico, the Philippines, and off the coasts of Australia. These regions are typically bursting with marine life due to the many benefits of seagrass on marine ecosystems such as; one </a:t>
                      </a:r>
                    </a:p>
                    <a:p>
                      <a:pPr fontAlgn="base"/>
                      <a:r>
                        <a:rPr lang="en-US" sz="1400" b="0" i="0" kern="1200" dirty="0">
                          <a:solidFill>
                            <a:schemeClr val="dk1"/>
                          </a:solidFill>
                          <a:effectLst/>
                          <a:latin typeface="+mn-lt"/>
                          <a:ea typeface="+mn-ea"/>
                          <a:cs typeface="+mn-cs"/>
                        </a:rPr>
                        <a:t>square meter of Seagrass can create 10 liters of oxygen, </a:t>
                      </a:r>
                    </a:p>
                    <a:p>
                      <a:pPr fontAlgn="base"/>
                      <a:r>
                        <a:rPr lang="en-US" sz="1400" b="0" i="0" kern="1200" dirty="0">
                          <a:solidFill>
                            <a:schemeClr val="dk1"/>
                          </a:solidFill>
                          <a:effectLst/>
                          <a:latin typeface="+mn-lt"/>
                          <a:ea typeface="+mn-ea"/>
                          <a:cs typeface="+mn-cs"/>
                        </a:rPr>
                        <a:t>creates “nursery habitats” that provide shelter for a myriad  </a:t>
                      </a:r>
                    </a:p>
                    <a:p>
                      <a:pPr fontAlgn="base"/>
                      <a:r>
                        <a:rPr lang="en-US" sz="1400" b="0" i="0" kern="1200" dirty="0">
                          <a:solidFill>
                            <a:schemeClr val="dk1"/>
                          </a:solidFill>
                          <a:effectLst/>
                          <a:latin typeface="+mn-lt"/>
                          <a:ea typeface="+mn-ea"/>
                          <a:cs typeface="+mn-cs"/>
                        </a:rPr>
                        <a:t>of marine species, improves water clarity and quality, </a:t>
                      </a:r>
                    </a:p>
                    <a:p>
                      <a:pPr fontAlgn="base"/>
                      <a:r>
                        <a:rPr lang="en-US" sz="1400" b="0" i="0" kern="1200" dirty="0">
                          <a:solidFill>
                            <a:schemeClr val="dk1"/>
                          </a:solidFill>
                          <a:effectLst/>
                          <a:latin typeface="+mn-lt"/>
                          <a:ea typeface="+mn-ea"/>
                          <a:cs typeface="+mn-cs"/>
                        </a:rPr>
                        <a:t>reduces seafloor erosion, and helps buffer coastlines</a:t>
                      </a:r>
                    </a:p>
                    <a:p>
                      <a:pPr fontAlgn="base"/>
                      <a:r>
                        <a:rPr lang="en-US" sz="1400" b="0" i="0" kern="1200" dirty="0">
                          <a:solidFill>
                            <a:schemeClr val="dk1"/>
                          </a:solidFill>
                          <a:effectLst/>
                          <a:latin typeface="+mn-lt"/>
                          <a:ea typeface="+mn-ea"/>
                          <a:cs typeface="+mn-cs"/>
                        </a:rPr>
                        <a:t>against hurricanes and coastal storms.</a:t>
                      </a:r>
                    </a:p>
                    <a:p>
                      <a:pPr fontAlgn="base"/>
                      <a:endParaRPr lang="en-US" sz="800" b="0" i="0" kern="1200" dirty="0">
                        <a:solidFill>
                          <a:schemeClr val="dk1"/>
                        </a:solidFill>
                        <a:effectLst/>
                        <a:latin typeface="+mn-lt"/>
                        <a:ea typeface="+mn-ea"/>
                        <a:cs typeface="+mn-cs"/>
                      </a:endParaRPr>
                    </a:p>
                    <a:p>
                      <a:pPr marL="0" marR="0" lvl="0" indent="0" algn="l" defTabSz="723930" rtl="0" eaLnBrk="1" fontAlgn="auto" latinLnBrk="0" hangingPunct="1">
                        <a:lnSpc>
                          <a:spcPct val="100000"/>
                        </a:lnSpc>
                        <a:spcBef>
                          <a:spcPts val="0"/>
                        </a:spcBef>
                        <a:spcAft>
                          <a:spcPts val="0"/>
                        </a:spcAft>
                        <a:buClrTx/>
                        <a:buSzTx/>
                        <a:buFontTx/>
                        <a:buNone/>
                        <a:tabLst/>
                        <a:defRPr/>
                      </a:pPr>
                      <a:r>
                        <a:rPr lang="en-US" sz="800" dirty="0">
                          <a:solidFill>
                            <a:schemeClr val="tx1"/>
                          </a:solidFill>
                        </a:rPr>
                        <a:t>Source: </a:t>
                      </a:r>
                      <a:r>
                        <a:rPr lang="en-US" sz="800" dirty="0">
                          <a:solidFill>
                            <a:schemeClr val="tx1"/>
                          </a:solidFill>
                          <a:hlinkClick r:id="rId2"/>
                        </a:rPr>
                        <a:t>https://www.ambius.com/blog/the-secrets-of-the-survivalist-plants/</a:t>
                      </a:r>
                      <a:r>
                        <a:rPr lang="en-US" sz="800" dirty="0">
                          <a:solidFill>
                            <a:schemeClr val="tx1"/>
                          </a:solidFill>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3364967"/>
                  </a:ext>
                </a:extLst>
              </a:tr>
              <a:tr h="370840">
                <a:tc>
                  <a:txBody>
                    <a:bodyPr/>
                    <a:lstStyle/>
                    <a:p>
                      <a:pPr algn="ctr"/>
                      <a:r>
                        <a:rPr lang="en-US" sz="2000" b="1" dirty="0">
                          <a:solidFill>
                            <a:schemeClr val="tx1"/>
                          </a:solidFill>
                        </a:rPr>
                        <a:t>Animal: Barred Owl</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94839283"/>
                  </a:ext>
                </a:extLst>
              </a:tr>
              <a:tr h="370840">
                <a:tc>
                  <a:txBody>
                    <a:bodyPr/>
                    <a:lstStyle/>
                    <a:p>
                      <a:r>
                        <a:rPr lang="en-US" sz="1400" b="0" i="0" kern="1200" dirty="0">
                          <a:solidFill>
                            <a:schemeClr val="dk1"/>
                          </a:solidFill>
                          <a:effectLst/>
                          <a:latin typeface="+mn-lt"/>
                          <a:ea typeface="+mn-ea"/>
                          <a:cs typeface="+mn-cs"/>
                        </a:rPr>
                        <a:t>                                              Let's first talk about the wings. The wings of the barred owl, like </a:t>
                      </a:r>
                    </a:p>
                    <a:p>
                      <a:r>
                        <a:rPr lang="en-US" sz="1400" b="0" i="0" kern="1200" dirty="0">
                          <a:solidFill>
                            <a:schemeClr val="dk1"/>
                          </a:solidFill>
                          <a:effectLst/>
                          <a:latin typeface="+mn-lt"/>
                          <a:ea typeface="+mn-ea"/>
                          <a:cs typeface="+mn-cs"/>
                        </a:rPr>
                        <a:t>                                              many birds, are an adaptation that allow it to fly. Flying allows the </a:t>
                      </a:r>
                    </a:p>
                    <a:p>
                      <a:r>
                        <a:rPr lang="en-US" sz="1400" b="0" i="0" kern="1200" dirty="0">
                          <a:solidFill>
                            <a:schemeClr val="dk1"/>
                          </a:solidFill>
                          <a:effectLst/>
                          <a:latin typeface="+mn-lt"/>
                          <a:ea typeface="+mn-ea"/>
                          <a:cs typeface="+mn-cs"/>
                        </a:rPr>
                        <a:t>                                              barred owl to move quickly through the air around its habitat.    </a:t>
                      </a:r>
                    </a:p>
                    <a:p>
                      <a:r>
                        <a:rPr lang="en-US" sz="1400" b="0" i="0" kern="1200" dirty="0">
                          <a:solidFill>
                            <a:schemeClr val="dk1"/>
                          </a:solidFill>
                          <a:effectLst/>
                          <a:latin typeface="+mn-lt"/>
                          <a:ea typeface="+mn-ea"/>
                          <a:cs typeface="+mn-cs"/>
                        </a:rPr>
                        <a:t>                                              They also have specialized feathers on the outer parts of their         </a:t>
                      </a:r>
                    </a:p>
                    <a:p>
                      <a:r>
                        <a:rPr lang="en-US" sz="1400" b="0" i="0" kern="1200" dirty="0">
                          <a:solidFill>
                            <a:schemeClr val="dk1"/>
                          </a:solidFill>
                          <a:effectLst/>
                          <a:latin typeface="+mn-lt"/>
                          <a:ea typeface="+mn-ea"/>
                          <a:cs typeface="+mn-cs"/>
                        </a:rPr>
                        <a:t>                                              wings that help them make almost no sound when it flies to catch </a:t>
                      </a:r>
                    </a:p>
                    <a:p>
                      <a:r>
                        <a:rPr lang="en-US" sz="1400" b="0" i="0" kern="1200" dirty="0">
                          <a:solidFill>
                            <a:schemeClr val="dk1"/>
                          </a:solidFill>
                          <a:effectLst/>
                          <a:latin typeface="+mn-lt"/>
                          <a:ea typeface="+mn-ea"/>
                          <a:cs typeface="+mn-cs"/>
                        </a:rPr>
                        <a:t>                                              prey.</a:t>
                      </a:r>
                    </a:p>
                    <a:p>
                      <a:endParaRPr lang="en-US" sz="800" b="0" i="0" kern="1200" dirty="0">
                        <a:solidFill>
                          <a:schemeClr val="dk1"/>
                        </a:solidFill>
                        <a:effectLst/>
                        <a:latin typeface="+mn-lt"/>
                        <a:ea typeface="+mn-ea"/>
                        <a:cs typeface="+mn-cs"/>
                      </a:endParaRPr>
                    </a:p>
                    <a:p>
                      <a:r>
                        <a:rPr lang="en-US" sz="1400" b="0" i="0" kern="1200" dirty="0">
                          <a:solidFill>
                            <a:schemeClr val="dk1"/>
                          </a:solidFill>
                          <a:effectLst/>
                          <a:latin typeface="+mn-lt"/>
                          <a:ea typeface="+mn-ea"/>
                          <a:cs typeface="+mn-cs"/>
                        </a:rPr>
                        <a:t>The barred owl, like other owls, has huge eyes compared to the size of its body. The owl's eyes have adapted to see better, especially in low light when the owl is active. Its large eyes are excellent at spotting prey from afar and allow them to fly faster and safer through their environment.</a:t>
                      </a:r>
                    </a:p>
                    <a:p>
                      <a:endParaRPr lang="en-US" sz="800" b="0" i="0" kern="1200" dirty="0">
                        <a:solidFill>
                          <a:schemeClr val="dk1"/>
                        </a:solidFill>
                        <a:effectLst/>
                        <a:latin typeface="+mn-lt"/>
                        <a:ea typeface="+mn-ea"/>
                        <a:cs typeface="+mn-cs"/>
                      </a:endParaRPr>
                    </a:p>
                    <a:p>
                      <a:r>
                        <a:rPr lang="en-US" sz="1400" b="0" i="0" kern="1200" dirty="0">
                          <a:solidFill>
                            <a:schemeClr val="dk1"/>
                          </a:solidFill>
                          <a:effectLst/>
                          <a:latin typeface="+mn-lt"/>
                          <a:ea typeface="+mn-ea"/>
                          <a:cs typeface="+mn-cs"/>
                        </a:rPr>
                        <a:t>The owl's feather pattern is made up of brown and white spots and bars. The bars on its chest are how the barred owl got its name. These markings actually help the owl blend into its environment. You can hardly see it here. This blending in is called camouflage and helps the owl hide from predators and its prey.</a:t>
                      </a:r>
                    </a:p>
                    <a:p>
                      <a:endParaRPr lang="en-US" sz="800" b="0" i="0" kern="1200" dirty="0">
                        <a:solidFill>
                          <a:schemeClr val="dk1"/>
                        </a:solidFill>
                        <a:effectLst/>
                        <a:latin typeface="+mn-lt"/>
                        <a:ea typeface="+mn-ea"/>
                        <a:cs typeface="+mn-cs"/>
                      </a:endParaRPr>
                    </a:p>
                    <a:p>
                      <a:pPr marL="0" marR="0" lvl="0" indent="0" algn="l" defTabSz="723930" rtl="0" eaLnBrk="1" fontAlgn="auto" latinLnBrk="0" hangingPunct="1">
                        <a:lnSpc>
                          <a:spcPct val="100000"/>
                        </a:lnSpc>
                        <a:spcBef>
                          <a:spcPts val="0"/>
                        </a:spcBef>
                        <a:spcAft>
                          <a:spcPts val="0"/>
                        </a:spcAft>
                        <a:buClrTx/>
                        <a:buSzTx/>
                        <a:buFontTx/>
                        <a:buNone/>
                        <a:tabLst/>
                        <a:defRPr/>
                      </a:pPr>
                      <a:r>
                        <a:rPr lang="en-US" sz="800" b="0" dirty="0">
                          <a:solidFill>
                            <a:schemeClr val="tx1"/>
                          </a:solidFill>
                        </a:rPr>
                        <a:t>Source: </a:t>
                      </a:r>
                      <a:r>
                        <a:rPr lang="en-US" sz="800" b="0" dirty="0">
                          <a:solidFill>
                            <a:schemeClr val="tx1"/>
                          </a:solidFill>
                          <a:hlinkClick r:id="rId3"/>
                        </a:rPr>
                        <a:t>https://naturalhistory.si.edu/education/teaching-resources/life-science/explore-animal-adaptations</a:t>
                      </a:r>
                      <a:r>
                        <a:rPr lang="en-US" sz="800" b="0" dirty="0">
                          <a:solidFill>
                            <a:schemeClr val="tx1"/>
                          </a:solidFill>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7278458"/>
                  </a:ext>
                </a:extLst>
              </a:tr>
            </a:tbl>
          </a:graphicData>
        </a:graphic>
      </p:graphicFrame>
      <p:pic>
        <p:nvPicPr>
          <p:cNvPr id="3074" name="Picture 2" descr="Seagrass meadow - Wikipedia">
            <a:extLst>
              <a:ext uri="{FF2B5EF4-FFF2-40B4-BE49-F238E27FC236}">
                <a16:creationId xmlns:a16="http://schemas.microsoft.com/office/drawing/2014/main" id="{218102B5-DE96-4E24-A739-A7448784A1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050" y="3428309"/>
            <a:ext cx="2370900" cy="151300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arred Owl | Audubon Field Guide">
            <a:extLst>
              <a:ext uri="{FF2B5EF4-FFF2-40B4-BE49-F238E27FC236}">
                <a16:creationId xmlns:a16="http://schemas.microsoft.com/office/drawing/2014/main" id="{0365DA15-B85F-436D-879B-BF3641187A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5760"/>
          <a:stretch/>
        </p:blipFill>
        <p:spPr bwMode="auto">
          <a:xfrm>
            <a:off x="285613" y="5499100"/>
            <a:ext cx="1740038" cy="116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2063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FolderType xmlns="045e9509-b40b-4db0-8433-1826bfef0670" xsi:nil="true"/>
    <Owner xmlns="045e9509-b40b-4db0-8433-1826bfef0670">
      <UserInfo>
        <DisplayName/>
        <AccountId xsi:nil="true"/>
        <AccountType/>
      </UserInfo>
    </Owner>
    <Teachers xmlns="045e9509-b40b-4db0-8433-1826bfef0670">
      <UserInfo>
        <DisplayName/>
        <AccountId xsi:nil="true"/>
        <AccountType/>
      </UserInfo>
    </Teachers>
    <Student_Groups xmlns="045e9509-b40b-4db0-8433-1826bfef0670">
      <UserInfo>
        <DisplayName/>
        <AccountId xsi:nil="true"/>
        <AccountType/>
      </UserInfo>
    </Student_Groups>
    <Invited_Teachers xmlns="045e9509-b40b-4db0-8433-1826bfef0670" xsi:nil="true"/>
    <DefaultSectionNames xmlns="045e9509-b40b-4db0-8433-1826bfef0670" xsi:nil="true"/>
    <Is_Collaboration_Space_Locked xmlns="045e9509-b40b-4db0-8433-1826bfef0670" xsi:nil="true"/>
    <NotebookType xmlns="045e9509-b40b-4db0-8433-1826bfef0670" xsi:nil="true"/>
    <CultureName xmlns="045e9509-b40b-4db0-8433-1826bfef0670" xsi:nil="true"/>
    <AppVersion xmlns="045e9509-b40b-4db0-8433-1826bfef0670" xsi:nil="true"/>
    <Templates xmlns="045e9509-b40b-4db0-8433-1826bfef0670" xsi:nil="true"/>
    <Self_Registration_Enabled xmlns="045e9509-b40b-4db0-8433-1826bfef0670" xsi:nil="true"/>
    <Has_Teacher_Only_SectionGroup xmlns="045e9509-b40b-4db0-8433-1826bfef0670" xsi:nil="true"/>
    <Invited_Students xmlns="045e9509-b40b-4db0-8433-1826bfef0670" xsi:nil="true"/>
    <Students xmlns="045e9509-b40b-4db0-8433-1826bfef0670">
      <UserInfo>
        <DisplayName/>
        <AccountId xsi:nil="true"/>
        <AccountType/>
      </UserInfo>
    </Student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0F18B75F8FDE4A9F20A248A477B7FB" ma:contentTypeVersion="29" ma:contentTypeDescription="Create a new document." ma:contentTypeScope="" ma:versionID="adcc4feb1eafc2cfc88bbf9f7c419e3a">
  <xsd:schema xmlns:xsd="http://www.w3.org/2001/XMLSchema" xmlns:xs="http://www.w3.org/2001/XMLSchema" xmlns:p="http://schemas.microsoft.com/office/2006/metadata/properties" xmlns:ns3="a0891f61-0f26-4e48-978f-bdc40cd2e7e6" xmlns:ns4="045e9509-b40b-4db0-8433-1826bfef0670" targetNamespace="http://schemas.microsoft.com/office/2006/metadata/properties" ma:root="true" ma:fieldsID="136e9e4848a900ee4eab3c5fe7d371ed" ns3:_="" ns4:_="">
    <xsd:import namespace="a0891f61-0f26-4e48-978f-bdc40cd2e7e6"/>
    <xsd:import namespace="045e9509-b40b-4db0-8433-1826bfef0670"/>
    <xsd:element name="properties">
      <xsd:complexType>
        <xsd:sequence>
          <xsd:element name="documentManagement">
            <xsd:complexType>
              <xsd:all>
                <xsd:element ref="ns3:SharedWithUsers" minOccurs="0"/>
                <xsd:element ref="ns3:SharedWithDetails" minOccurs="0"/>
                <xsd:element ref="ns3:SharingHintHash" minOccurs="0"/>
                <xsd:element ref="ns4:NotebookType" minOccurs="0"/>
                <xsd:element ref="ns4:FolderType" minOccurs="0"/>
                <xsd:element ref="ns4:Owner" minOccurs="0"/>
                <xsd:element ref="ns4:DefaultSectionNames" minOccurs="0"/>
                <xsd:element ref="ns4:Templates" minOccurs="0"/>
                <xsd:element ref="ns4:CultureName"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891f61-0f26-4e48-978f-bdc40cd2e7e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5e9509-b40b-4db0-8433-1826bfef0670" elementFormDefault="qualified">
    <xsd:import namespace="http://schemas.microsoft.com/office/2006/documentManagement/types"/>
    <xsd:import namespace="http://schemas.microsoft.com/office/infopath/2007/PartnerControls"/>
    <xsd:element name="NotebookType" ma:index="11" nillable="true" ma:displayName="Notebook Type" ma:internalName="NotebookType">
      <xsd:simpleType>
        <xsd:restriction base="dms:Text"/>
      </xsd:simpleType>
    </xsd:element>
    <xsd:element name="FolderType" ma:index="12" nillable="true" ma:displayName="Folder Type" ma:internalName="FolderType">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4" nillable="true" ma:displayName="Default Section Names" ma:internalName="DefaultSectionNames">
      <xsd:simpleType>
        <xsd:restriction base="dms:Note">
          <xsd:maxLength value="255"/>
        </xsd:restriction>
      </xsd:simpleType>
    </xsd:element>
    <xsd:element name="Templates" ma:index="15" nillable="true" ma:displayName="Templates" ma:internalName="Templates">
      <xsd:simpleType>
        <xsd:restriction base="dms:Note">
          <xsd:maxLength value="255"/>
        </xsd:restriction>
      </xsd:simpleType>
    </xsd:element>
    <xsd:element name="CultureName" ma:index="16" nillable="true" ma:displayName="Culture Name" ma:internalName="CultureName">
      <xsd:simpleType>
        <xsd:restriction base="dms:Text"/>
      </xsd:simpleType>
    </xsd:element>
    <xsd:element name="AppVersion" ma:index="17" nillable="true" ma:displayName="App Version" ma:internalName="AppVersion">
      <xsd:simpleType>
        <xsd:restriction base="dms:Text"/>
      </xsd:simpleType>
    </xsd:element>
    <xsd:element name="Teachers" ma:index="18"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9"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0"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1" nillable="true" ma:displayName="Invited Teachers" ma:internalName="Invited_Teachers">
      <xsd:simpleType>
        <xsd:restriction base="dms:Note">
          <xsd:maxLength value="255"/>
        </xsd:restriction>
      </xsd:simpleType>
    </xsd:element>
    <xsd:element name="Invited_Students" ma:index="22" nillable="true" ma:displayName="Invited Students" ma:internalName="Invited_Students">
      <xsd:simpleType>
        <xsd:restriction base="dms:Note">
          <xsd:maxLength value="255"/>
        </xsd:restriction>
      </xsd:simpleType>
    </xsd:element>
    <xsd:element name="Self_Registration_Enabled" ma:index="23" nillable="true" ma:displayName="Self Registration Enabled" ma:internalName="Self_Registration_Enabled">
      <xsd:simpleType>
        <xsd:restriction base="dms:Boolean"/>
      </xsd:simpleType>
    </xsd:element>
    <xsd:element name="Has_Teacher_Only_SectionGroup" ma:index="24" nillable="true" ma:displayName="Has Teacher Only SectionGroup" ma:internalName="Has_Teacher_Only_SectionGroup">
      <xsd:simpleType>
        <xsd:restriction base="dms:Boolean"/>
      </xsd:simpleType>
    </xsd:element>
    <xsd:element name="Is_Collaboration_Space_Locked" ma:index="25" nillable="true" ma:displayName="Is Collaboration Space Locked" ma:internalName="Is_Collaboration_Space_Locked">
      <xsd:simpleType>
        <xsd:restriction base="dms:Boolean"/>
      </xsd:simpleType>
    </xsd:element>
    <xsd:element name="MediaServiceMetadata" ma:index="26" nillable="true" ma:displayName="MediaServiceMetadata" ma:description="" ma:hidden="true" ma:internalName="MediaServiceMetadata" ma:readOnly="true">
      <xsd:simpleType>
        <xsd:restriction base="dms:Note"/>
      </xsd:simpleType>
    </xsd:element>
    <xsd:element name="MediaServiceFastMetadata" ma:index="27" nillable="true" ma:displayName="MediaServiceFastMetadata" ma:description="" ma:hidden="true" ma:internalName="MediaServiceFastMetadata" ma:readOnly="true">
      <xsd:simpleType>
        <xsd:restriction base="dms:Note"/>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DateTaken" ma:index="30" nillable="true" ma:displayName="MediaServiceDateTaken" ma:hidden="true" ma:internalName="MediaServiceDateTaken" ma:readOnly="true">
      <xsd:simpleType>
        <xsd:restriction base="dms:Text"/>
      </xsd:simpleType>
    </xsd:element>
    <xsd:element name="MediaServiceLocation" ma:index="31" nillable="true" ma:displayName="Location" ma:internalName="MediaServiceLocation" ma:readOnly="true">
      <xsd:simpleType>
        <xsd:restriction base="dms:Text"/>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FB7F67-6081-4A15-BB83-4D26F5A5C6B0}">
  <ds:schemaRefs>
    <ds:schemaRef ds:uri="http://schemas.microsoft.com/sharepoint/v3/contenttype/forms"/>
  </ds:schemaRefs>
</ds:datastoreItem>
</file>

<file path=customXml/itemProps2.xml><?xml version="1.0" encoding="utf-8"?>
<ds:datastoreItem xmlns:ds="http://schemas.openxmlformats.org/officeDocument/2006/customXml" ds:itemID="{44FB0D70-02F6-4BC6-8C84-EC9A9882FF0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a0891f61-0f26-4e48-978f-bdc40cd2e7e6"/>
    <ds:schemaRef ds:uri="http://purl.org/dc/elements/1.1/"/>
    <ds:schemaRef ds:uri="http://schemas.microsoft.com/office/2006/metadata/properties"/>
    <ds:schemaRef ds:uri="045e9509-b40b-4db0-8433-1826bfef0670"/>
    <ds:schemaRef ds:uri="http://www.w3.org/XML/1998/namespace"/>
    <ds:schemaRef ds:uri="http://purl.org/dc/dcmitype/"/>
  </ds:schemaRefs>
</ds:datastoreItem>
</file>

<file path=customXml/itemProps3.xml><?xml version="1.0" encoding="utf-8"?>
<ds:datastoreItem xmlns:ds="http://schemas.openxmlformats.org/officeDocument/2006/customXml" ds:itemID="{A0E51417-3000-4363-A698-CCFBA112BB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891f61-0f26-4e48-978f-bdc40cd2e7e6"/>
    <ds:schemaRef ds:uri="045e9509-b40b-4db0-8433-1826bfef06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344</TotalTime>
  <Words>1519</Words>
  <Application>Microsoft Office PowerPoint</Application>
  <PresentationFormat>Custom</PresentationFormat>
  <Paragraphs>77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Abelow Alicia</dc:creator>
  <cp:lastModifiedBy>Noun Gwendolyn</cp:lastModifiedBy>
  <cp:revision>11</cp:revision>
  <dcterms:created xsi:type="dcterms:W3CDTF">2022-11-01T16:16:21Z</dcterms:created>
  <dcterms:modified xsi:type="dcterms:W3CDTF">2022-12-08T19:13:20Z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0x0101003A0F18B75F8FDE4A9F20A248A477B7FB</vt:lpwstr>
  </property>
</Properties>
</file>